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0"/>
  </p:notesMasterIdLst>
  <p:sldIdLst>
    <p:sldId id="257" r:id="rId2"/>
    <p:sldId id="259" r:id="rId3"/>
    <p:sldId id="272" r:id="rId4"/>
    <p:sldId id="281" r:id="rId5"/>
    <p:sldId id="258" r:id="rId6"/>
    <p:sldId id="260" r:id="rId7"/>
    <p:sldId id="271" r:id="rId8"/>
    <p:sldId id="269" r:id="rId9"/>
    <p:sldId id="261" r:id="rId10"/>
    <p:sldId id="273" r:id="rId11"/>
    <p:sldId id="274" r:id="rId12"/>
    <p:sldId id="276" r:id="rId13"/>
    <p:sldId id="279" r:id="rId14"/>
    <p:sldId id="277" r:id="rId15"/>
    <p:sldId id="280" r:id="rId16"/>
    <p:sldId id="278" r:id="rId17"/>
    <p:sldId id="282" r:id="rId18"/>
    <p:sldId id="28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50" autoAdjust="0"/>
    <p:restoredTop sz="94660"/>
  </p:normalViewPr>
  <p:slideViewPr>
    <p:cSldViewPr snapToGrid="0">
      <p:cViewPr varScale="1">
        <p:scale>
          <a:sx n="95" d="100"/>
          <a:sy n="95" d="100"/>
        </p:scale>
        <p:origin x="587" y="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BD3AAD8-FD67-40ED-94AE-C7DDB8BD90E9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4D34A3F-1513-4AD6-A929-2B462C2618A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5505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070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58240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1142999"/>
            <a:ext cx="2628900" cy="5033963"/>
          </a:xfrm>
        </p:spPr>
        <p:txBody>
          <a:bodyPr vert="eaVert"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1142999"/>
            <a:ext cx="7734300" cy="5033963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38454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143000"/>
            <a:ext cx="10515600" cy="503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394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143000"/>
            <a:ext cx="10515600" cy="3419475"/>
          </a:xfrm>
        </p:spPr>
        <p:txBody>
          <a:bodyPr anchor="b"/>
          <a:lstStyle>
            <a:lvl1pPr>
              <a:defRPr sz="60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08675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143000"/>
            <a:ext cx="5181600" cy="503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143000"/>
            <a:ext cx="5181600" cy="50339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1165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90525" y="114301"/>
            <a:ext cx="10964863" cy="56197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1096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8200" y="19335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0612" y="11096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19335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86196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768614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13304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3000"/>
            <a:ext cx="3932237" cy="9144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1143000"/>
            <a:ext cx="6172200" cy="471805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14624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1143000"/>
            <a:ext cx="3932237" cy="914400"/>
          </a:xfrm>
        </p:spPr>
        <p:txBody>
          <a:bodyPr anchor="b"/>
          <a:lstStyle>
            <a:lvl1pPr>
              <a:defRPr sz="320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1143000"/>
            <a:ext cx="6172200" cy="47180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68E3C31-AD50-40AE-BC90-1FCBF98B095C}" type="datetimeFigureOut">
              <a:rPr lang="en-US" smtClean="0"/>
              <a:t>12/17/2019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9793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0"/>
            <a:ext cx="12192000" cy="790575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127794"/>
            <a:ext cx="10515600" cy="54848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8DC85A-4BEE-4A66-A28C-C670275B6C7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Box 7"/>
          <p:cNvSpPr txBox="1"/>
          <p:nvPr userDrawn="1"/>
        </p:nvSpPr>
        <p:spPr>
          <a:xfrm>
            <a:off x="0" y="6488668"/>
            <a:ext cx="61592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bg1">
                    <a:lumMod val="65000"/>
                  </a:schemeClr>
                </a:solidFill>
              </a:rPr>
              <a:t>ME EN 595R – Carsten Christensen and Landon Willey</a:t>
            </a:r>
          </a:p>
        </p:txBody>
      </p:sp>
    </p:spTree>
    <p:extLst>
      <p:ext uri="{BB962C8B-B14F-4D97-AF65-F5344CB8AC3E}">
        <p14:creationId xmlns:p14="http://schemas.microsoft.com/office/powerpoint/2010/main" val="239364481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bg1">
              <a:lumMod val="95000"/>
            </a:schemeClr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C30B41-D5A3-477C-9404-F611239BEAD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System Simulation of Networked Autonomous Units Tracking and Intercepting Intruders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4D7495E-31BA-4D28-9BD5-D0568FAF798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sz="2000" dirty="0"/>
              <a:t>ME EN 595R Final Project</a:t>
            </a:r>
          </a:p>
          <a:p>
            <a:r>
              <a:rPr lang="en-US" sz="2000" dirty="0"/>
              <a:t>Carsten Christensen and Landon Willey</a:t>
            </a:r>
          </a:p>
        </p:txBody>
      </p:sp>
    </p:spTree>
    <p:extLst>
      <p:ext uri="{BB962C8B-B14F-4D97-AF65-F5344CB8AC3E}">
        <p14:creationId xmlns:p14="http://schemas.microsoft.com/office/powerpoint/2010/main" val="17468140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40FEBB-E0E8-4DEB-BEC2-0C4398B81CE4}"/>
              </a:ext>
            </a:extLst>
          </p:cNvPr>
          <p:cNvSpPr/>
          <p:nvPr/>
        </p:nvSpPr>
        <p:spPr>
          <a:xfrm>
            <a:off x="1" y="3586956"/>
            <a:ext cx="3951992" cy="25161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6F82F-BC36-494D-AAA8-CA74F1D9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UAV Subsystem – Localization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47F70-A41E-4336-8088-D290D9484B53}"/>
              </a:ext>
            </a:extLst>
          </p:cNvPr>
          <p:cNvSpPr txBox="1"/>
          <p:nvPr/>
        </p:nvSpPr>
        <p:spPr>
          <a:xfrm>
            <a:off x="472812" y="3829361"/>
            <a:ext cx="3006369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EKF with Trilateration Measurement Update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9D7D11-514C-4ABC-A08D-456F8BF3370D}"/>
              </a:ext>
            </a:extLst>
          </p:cNvPr>
          <p:cNvGrpSpPr/>
          <p:nvPr/>
        </p:nvGrpSpPr>
        <p:grpSpPr>
          <a:xfrm>
            <a:off x="947296" y="1560116"/>
            <a:ext cx="2057400" cy="1143000"/>
            <a:chOff x="2204097" y="1456499"/>
            <a:chExt cx="2286000" cy="1371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107B00-76BA-4A22-A068-AB7476FFF935}"/>
                </a:ext>
              </a:extLst>
            </p:cNvPr>
            <p:cNvSpPr/>
            <p:nvPr/>
          </p:nvSpPr>
          <p:spPr>
            <a:xfrm>
              <a:off x="2204097" y="1456499"/>
              <a:ext cx="2286000" cy="1371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C53EEA-62BA-40A3-80EA-2EE3E98056AF}"/>
                </a:ext>
              </a:extLst>
            </p:cNvPr>
            <p:cNvSpPr/>
            <p:nvPr/>
          </p:nvSpPr>
          <p:spPr>
            <a:xfrm>
              <a:off x="3255656" y="153111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375A86-099A-4A67-BB82-92FDB76819D2}"/>
              </a:ext>
            </a:extLst>
          </p:cNvPr>
          <p:cNvSpPr txBox="1"/>
          <p:nvPr/>
        </p:nvSpPr>
        <p:spPr>
          <a:xfrm>
            <a:off x="4255306" y="3470992"/>
            <a:ext cx="7602865" cy="298543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/>
              <a:t>Assumptions:</a:t>
            </a:r>
          </a:p>
          <a:p>
            <a:pPr marL="458788" indent="-230188"/>
            <a:r>
              <a:rPr lang="en-US" sz="2000" dirty="0"/>
              <a:t>UAV has reliable network communications with base and interceptors</a:t>
            </a:r>
          </a:p>
          <a:p>
            <a:pPr marL="458788" indent="-230188"/>
            <a:r>
              <a:rPr lang="en-US" sz="2000" dirty="0"/>
              <a:t>Base location is known exactly and fixed</a:t>
            </a:r>
          </a:p>
          <a:p>
            <a:r>
              <a:rPr lang="en-US" sz="2400" dirty="0"/>
              <a:t>Model:</a:t>
            </a:r>
          </a:p>
          <a:p>
            <a:pPr marL="458788" indent="-230188"/>
            <a:r>
              <a:rPr lang="en-US" sz="2000" dirty="0"/>
              <a:t>2D fixed-wing flight motion model with turning constraint</a:t>
            </a:r>
            <a:endParaRPr lang="en-US" sz="2400" dirty="0"/>
          </a:p>
          <a:p>
            <a:pPr marL="458788" indent="-230188"/>
            <a:r>
              <a:rPr lang="en-US" sz="2000" dirty="0"/>
              <a:t>UAV follows a fixed search path until both intruders have been found, then tracks the one with greater uncertainty</a:t>
            </a:r>
          </a:p>
          <a:p>
            <a:pPr marL="458788" indent="-230188"/>
            <a:r>
              <a:rPr lang="en-US" sz="2000" dirty="0"/>
              <a:t>Error propagates from moving landmarks into UAV position estimate</a:t>
            </a:r>
          </a:p>
          <a:p>
            <a:pPr marL="228600"/>
            <a:endParaRPr lang="en-US" sz="20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F8AEB37-BB8F-4F29-9FD9-25CD5FC659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33770" y="857414"/>
            <a:ext cx="4933894" cy="2575293"/>
          </a:xfrm>
          <a:prstGeom prst="rect">
            <a:avLst/>
          </a:prstGeom>
        </p:spPr>
      </p:pic>
      <p:sp>
        <p:nvSpPr>
          <p:cNvPr id="14" name="Half Frame 29">
            <a:extLst>
              <a:ext uri="{FF2B5EF4-FFF2-40B4-BE49-F238E27FC236}">
                <a16:creationId xmlns:a16="http://schemas.microsoft.com/office/drawing/2014/main" id="{8828CC1C-71CF-40F8-8EF0-243B964E6889}"/>
              </a:ext>
            </a:extLst>
          </p:cNvPr>
          <p:cNvSpPr>
            <a:spLocks/>
          </p:cNvSpPr>
          <p:nvPr/>
        </p:nvSpPr>
        <p:spPr>
          <a:xfrm rot="13500000">
            <a:off x="1615175" y="1644226"/>
            <a:ext cx="721637" cy="703164"/>
          </a:xfrm>
          <a:custGeom>
            <a:avLst/>
            <a:gdLst>
              <a:gd name="connsiteX0" fmla="*/ 0 w 576073"/>
              <a:gd name="connsiteY0" fmla="*/ 0 h 576073"/>
              <a:gd name="connsiteX1" fmla="*/ 576073 w 576073"/>
              <a:gd name="connsiteY1" fmla="*/ 0 h 576073"/>
              <a:gd name="connsiteX2" fmla="*/ 450691 w 576073"/>
              <a:gd name="connsiteY2" fmla="*/ 125382 h 576073"/>
              <a:gd name="connsiteX3" fmla="*/ 125382 w 576073"/>
              <a:gd name="connsiteY3" fmla="*/ 125382 h 576073"/>
              <a:gd name="connsiteX4" fmla="*/ 125382 w 576073"/>
              <a:gd name="connsiteY4" fmla="*/ 450691 h 576073"/>
              <a:gd name="connsiteX5" fmla="*/ 0 w 576073"/>
              <a:gd name="connsiteY5" fmla="*/ 576073 h 576073"/>
              <a:gd name="connsiteX6" fmla="*/ 0 w 576073"/>
              <a:gd name="connsiteY6" fmla="*/ 0 h 576073"/>
              <a:gd name="connsiteX0" fmla="*/ 0 w 576073"/>
              <a:gd name="connsiteY0" fmla="*/ 0 h 576073"/>
              <a:gd name="connsiteX1" fmla="*/ 576073 w 576073"/>
              <a:gd name="connsiteY1" fmla="*/ 0 h 576073"/>
              <a:gd name="connsiteX2" fmla="*/ 450691 w 576073"/>
              <a:gd name="connsiteY2" fmla="*/ 125382 h 576073"/>
              <a:gd name="connsiteX3" fmla="*/ 180803 w 576073"/>
              <a:gd name="connsiteY3" fmla="*/ 180802 h 576073"/>
              <a:gd name="connsiteX4" fmla="*/ 125382 w 576073"/>
              <a:gd name="connsiteY4" fmla="*/ 450691 h 576073"/>
              <a:gd name="connsiteX5" fmla="*/ 0 w 576073"/>
              <a:gd name="connsiteY5" fmla="*/ 576073 h 576073"/>
              <a:gd name="connsiteX6" fmla="*/ 0 w 576073"/>
              <a:gd name="connsiteY6" fmla="*/ 0 h 576073"/>
              <a:gd name="connsiteX0" fmla="*/ 0 w 576073"/>
              <a:gd name="connsiteY0" fmla="*/ 0 h 576073"/>
              <a:gd name="connsiteX1" fmla="*/ 576073 w 576073"/>
              <a:gd name="connsiteY1" fmla="*/ 0 h 576073"/>
              <a:gd name="connsiteX2" fmla="*/ 450691 w 576073"/>
              <a:gd name="connsiteY2" fmla="*/ 125382 h 576073"/>
              <a:gd name="connsiteX3" fmla="*/ 193120 w 576073"/>
              <a:gd name="connsiteY3" fmla="*/ 180802 h 576073"/>
              <a:gd name="connsiteX4" fmla="*/ 125382 w 576073"/>
              <a:gd name="connsiteY4" fmla="*/ 450691 h 576073"/>
              <a:gd name="connsiteX5" fmla="*/ 0 w 576073"/>
              <a:gd name="connsiteY5" fmla="*/ 576073 h 576073"/>
              <a:gd name="connsiteX6" fmla="*/ 0 w 576073"/>
              <a:gd name="connsiteY6" fmla="*/ 0 h 576073"/>
              <a:gd name="connsiteX0" fmla="*/ 0 w 672374"/>
              <a:gd name="connsiteY0" fmla="*/ 0 h 576073"/>
              <a:gd name="connsiteX1" fmla="*/ 576073 w 672374"/>
              <a:gd name="connsiteY1" fmla="*/ 0 h 576073"/>
              <a:gd name="connsiteX2" fmla="*/ 672374 w 672374"/>
              <a:gd name="connsiteY2" fmla="*/ 88435 h 576073"/>
              <a:gd name="connsiteX3" fmla="*/ 193120 w 672374"/>
              <a:gd name="connsiteY3" fmla="*/ 180802 h 576073"/>
              <a:gd name="connsiteX4" fmla="*/ 125382 w 672374"/>
              <a:gd name="connsiteY4" fmla="*/ 450691 h 576073"/>
              <a:gd name="connsiteX5" fmla="*/ 0 w 672374"/>
              <a:gd name="connsiteY5" fmla="*/ 576073 h 576073"/>
              <a:gd name="connsiteX6" fmla="*/ 0 w 672374"/>
              <a:gd name="connsiteY6" fmla="*/ 0 h 576073"/>
              <a:gd name="connsiteX0" fmla="*/ 0 w 672374"/>
              <a:gd name="connsiteY0" fmla="*/ 0 h 660059"/>
              <a:gd name="connsiteX1" fmla="*/ 576073 w 672374"/>
              <a:gd name="connsiteY1" fmla="*/ 0 h 660059"/>
              <a:gd name="connsiteX2" fmla="*/ 672374 w 672374"/>
              <a:gd name="connsiteY2" fmla="*/ 88435 h 660059"/>
              <a:gd name="connsiteX3" fmla="*/ 193120 w 672374"/>
              <a:gd name="connsiteY3" fmla="*/ 180802 h 660059"/>
              <a:gd name="connsiteX4" fmla="*/ 88435 w 672374"/>
              <a:gd name="connsiteY4" fmla="*/ 660059 h 660059"/>
              <a:gd name="connsiteX5" fmla="*/ 0 w 672374"/>
              <a:gd name="connsiteY5" fmla="*/ 576073 h 660059"/>
              <a:gd name="connsiteX6" fmla="*/ 0 w 672374"/>
              <a:gd name="connsiteY6" fmla="*/ 0 h 660059"/>
              <a:gd name="connsiteX0" fmla="*/ 49264 w 721638"/>
              <a:gd name="connsiteY0" fmla="*/ 0 h 660059"/>
              <a:gd name="connsiteX1" fmla="*/ 625337 w 721638"/>
              <a:gd name="connsiteY1" fmla="*/ 0 h 660059"/>
              <a:gd name="connsiteX2" fmla="*/ 721638 w 721638"/>
              <a:gd name="connsiteY2" fmla="*/ 88435 h 660059"/>
              <a:gd name="connsiteX3" fmla="*/ 242384 w 721638"/>
              <a:gd name="connsiteY3" fmla="*/ 180802 h 660059"/>
              <a:gd name="connsiteX4" fmla="*/ 137699 w 721638"/>
              <a:gd name="connsiteY4" fmla="*/ 660059 h 660059"/>
              <a:gd name="connsiteX5" fmla="*/ 0 w 721638"/>
              <a:gd name="connsiteY5" fmla="*/ 526809 h 660059"/>
              <a:gd name="connsiteX6" fmla="*/ 49264 w 721638"/>
              <a:gd name="connsiteY6" fmla="*/ 0 h 660059"/>
              <a:gd name="connsiteX0" fmla="*/ 49264 w 721638"/>
              <a:gd name="connsiteY0" fmla="*/ 43105 h 703164"/>
              <a:gd name="connsiteX1" fmla="*/ 582231 w 721638"/>
              <a:gd name="connsiteY1" fmla="*/ 0 h 703164"/>
              <a:gd name="connsiteX2" fmla="*/ 721638 w 721638"/>
              <a:gd name="connsiteY2" fmla="*/ 131540 h 703164"/>
              <a:gd name="connsiteX3" fmla="*/ 242384 w 721638"/>
              <a:gd name="connsiteY3" fmla="*/ 223907 h 703164"/>
              <a:gd name="connsiteX4" fmla="*/ 137699 w 721638"/>
              <a:gd name="connsiteY4" fmla="*/ 703164 h 703164"/>
              <a:gd name="connsiteX5" fmla="*/ 0 w 721638"/>
              <a:gd name="connsiteY5" fmla="*/ 569914 h 703164"/>
              <a:gd name="connsiteX6" fmla="*/ 49264 w 721638"/>
              <a:gd name="connsiteY6" fmla="*/ 43105 h 70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1638" h="703164">
                <a:moveTo>
                  <a:pt x="49264" y="43105"/>
                </a:moveTo>
                <a:lnTo>
                  <a:pt x="582231" y="0"/>
                </a:lnTo>
                <a:lnTo>
                  <a:pt x="721638" y="131540"/>
                </a:lnTo>
                <a:lnTo>
                  <a:pt x="242384" y="223907"/>
                </a:lnTo>
                <a:lnTo>
                  <a:pt x="137699" y="703164"/>
                </a:lnTo>
                <a:lnTo>
                  <a:pt x="0" y="569914"/>
                </a:lnTo>
                <a:lnTo>
                  <a:pt x="49264" y="4310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607612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40FEBB-E0E8-4DEB-BEC2-0C4398B81CE4}"/>
              </a:ext>
            </a:extLst>
          </p:cNvPr>
          <p:cNvSpPr/>
          <p:nvPr/>
        </p:nvSpPr>
        <p:spPr>
          <a:xfrm>
            <a:off x="1" y="3586956"/>
            <a:ext cx="3951992" cy="25161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6F82F-BC36-494D-AAA8-CA74F1D9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UAV Subsystem – Intruder Localization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47F70-A41E-4336-8088-D290D9484B53}"/>
              </a:ext>
            </a:extLst>
          </p:cNvPr>
          <p:cNvSpPr txBox="1"/>
          <p:nvPr/>
        </p:nvSpPr>
        <p:spPr>
          <a:xfrm>
            <a:off x="472812" y="3829361"/>
            <a:ext cx="3006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Monte-Carlo Localization of Visible Waypoints</a:t>
            </a:r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F29D7D11-514C-4ABC-A08D-456F8BF3370D}"/>
              </a:ext>
            </a:extLst>
          </p:cNvPr>
          <p:cNvGrpSpPr/>
          <p:nvPr/>
        </p:nvGrpSpPr>
        <p:grpSpPr>
          <a:xfrm>
            <a:off x="947296" y="1560116"/>
            <a:ext cx="2057400" cy="1143000"/>
            <a:chOff x="2204097" y="1456499"/>
            <a:chExt cx="2286000" cy="1371400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C9107B00-76BA-4A22-A068-AB7476FFF935}"/>
                </a:ext>
              </a:extLst>
            </p:cNvPr>
            <p:cNvSpPr/>
            <p:nvPr/>
          </p:nvSpPr>
          <p:spPr>
            <a:xfrm>
              <a:off x="2204097" y="1456499"/>
              <a:ext cx="2286000" cy="1371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1" name="Oval 20">
              <a:extLst>
                <a:ext uri="{FF2B5EF4-FFF2-40B4-BE49-F238E27FC236}">
                  <a16:creationId xmlns:a16="http://schemas.microsoft.com/office/drawing/2014/main" id="{5AC53EEA-62BA-40A3-80EA-2EE3E98056AF}"/>
                </a:ext>
              </a:extLst>
            </p:cNvPr>
            <p:cNvSpPr/>
            <p:nvPr/>
          </p:nvSpPr>
          <p:spPr>
            <a:xfrm>
              <a:off x="3255656" y="153111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8375A86-099A-4A67-BB82-92FDB76819D2}"/>
              </a:ext>
            </a:extLst>
          </p:cNvPr>
          <p:cNvSpPr txBox="1"/>
          <p:nvPr/>
        </p:nvSpPr>
        <p:spPr>
          <a:xfrm>
            <a:off x="4232366" y="3510657"/>
            <a:ext cx="4305007" cy="2677656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pPr marL="687388" indent="-687388"/>
            <a:r>
              <a:rPr lang="en-US" sz="2400" dirty="0"/>
              <a:t>Assumptions:</a:t>
            </a:r>
          </a:p>
          <a:p>
            <a:pPr marL="458788" indent="-231775"/>
            <a:r>
              <a:rPr lang="en-US" sz="2000" dirty="0"/>
              <a:t>Constant velocity for intruders</a:t>
            </a:r>
          </a:p>
          <a:p>
            <a:pPr marL="458788" indent="-231775"/>
            <a:r>
              <a:rPr lang="en-US" sz="2000" dirty="0"/>
              <a:t>Equations for detection probability</a:t>
            </a:r>
          </a:p>
          <a:p>
            <a:pPr marL="458788" indent="-231775"/>
            <a:r>
              <a:rPr lang="en-US" sz="2000" dirty="0"/>
              <a:t>Camera-like range and bearing sensor</a:t>
            </a:r>
          </a:p>
          <a:p>
            <a:pPr marL="687388" indent="-687388"/>
            <a:r>
              <a:rPr lang="en-US" sz="2400" dirty="0"/>
              <a:t>Model:</a:t>
            </a:r>
          </a:p>
          <a:p>
            <a:pPr marL="458788" indent="-231775"/>
            <a:r>
              <a:rPr lang="en-US" sz="2000" dirty="0"/>
              <a:t>500 particles; X, Y, </a:t>
            </a:r>
            <a:r>
              <a:rPr lang="el-GR" sz="2000" dirty="0"/>
              <a:t>θ</a:t>
            </a:r>
            <a:r>
              <a:rPr lang="en-US" sz="2000" dirty="0"/>
              <a:t> states</a:t>
            </a:r>
          </a:p>
          <a:p>
            <a:pPr marL="458788" indent="-231775"/>
            <a:r>
              <a:rPr lang="en-US" sz="2000" dirty="0"/>
              <a:t>Heading noise for samples dependent on calculated weight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ACE2BEB-B9F9-4A1F-9D02-21C84686E96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645" y="1083900"/>
            <a:ext cx="8356776" cy="2156128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E4195D-C373-4793-925C-34426EB73FF8}"/>
                  </a:ext>
                </a:extLst>
              </p:cNvPr>
              <p:cNvSpPr txBox="1"/>
              <p:nvPr/>
            </p:nvSpPr>
            <p:spPr>
              <a:xfrm>
                <a:off x="8537373" y="3251478"/>
                <a:ext cx="3300758" cy="3187091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>
                          <a:latin typeface="Cambria Math" panose="02040503050406030204" pitchFamily="18" charset="0"/>
                        </a:rPr>
                        <m:t>𝑝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</a:rPr>
                        <m:t>𝐶</m:t>
                      </m:r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radPr>
                            <m:deg/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𝜋𝜎</m:t>
                              </m:r>
                            </m:e>
                          </m:rad>
                        </m:den>
                      </m:f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𝑑</m:t>
                                      </m:r>
                                    </m:num>
                                    <m:den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𝜂𝜎</m:t>
                                      </m:r>
                                    </m:den>
                                  </m:f>
                                </m:e>
                              </m:d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sup>
                      </m:sSup>
                    </m:oMath>
                  </m:oMathPara>
                </a14:m>
                <a:endParaRPr lang="en-US" dirty="0"/>
              </a:p>
              <a:p>
                <a:pPr algn="ctr"/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𝜎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=20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𝐶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=25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𝜂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=6.25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𝑝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 is the probability of detection, and is also used to linearly interpolate between</a:t>
                </a: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𝑟𝑎𝑛𝑔𝑒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d>
                      <m:dPr>
                        <m:begChr m:val="["/>
                        <m:endChr m:val="]"/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0.1, 3</m:t>
                        </m:r>
                      </m:e>
                    </m:d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m and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𝜎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𝑏𝑒𝑎𝑟𝑖𝑛𝑔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=[0.05, 0.25]</m:t>
                    </m:r>
                  </m:oMath>
                </a14:m>
                <a:r>
                  <a:rPr lang="en-US" b="0" dirty="0">
                    <a:ea typeface="Cambria Math" panose="02040503050406030204" pitchFamily="18" charset="0"/>
                  </a:rPr>
                  <a:t>rad.</a:t>
                </a:r>
              </a:p>
            </p:txBody>
          </p:sp>
        </mc:Choice>
        <mc:Fallback xmlns=""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48E4195D-C373-4793-925C-34426EB73FF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537373" y="3251478"/>
                <a:ext cx="3300758" cy="3187091"/>
              </a:xfrm>
              <a:prstGeom prst="rect">
                <a:avLst/>
              </a:prstGeom>
              <a:blipFill>
                <a:blip r:embed="rId3"/>
                <a:stretch>
                  <a:fillRect r="-738" b="-30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Half Frame 29">
            <a:extLst>
              <a:ext uri="{FF2B5EF4-FFF2-40B4-BE49-F238E27FC236}">
                <a16:creationId xmlns:a16="http://schemas.microsoft.com/office/drawing/2014/main" id="{B3359A74-9896-4D77-9AA2-DCC4F02B7191}"/>
              </a:ext>
            </a:extLst>
          </p:cNvPr>
          <p:cNvSpPr>
            <a:spLocks/>
          </p:cNvSpPr>
          <p:nvPr/>
        </p:nvSpPr>
        <p:spPr>
          <a:xfrm rot="13500000">
            <a:off x="1615175" y="1644226"/>
            <a:ext cx="721637" cy="703164"/>
          </a:xfrm>
          <a:custGeom>
            <a:avLst/>
            <a:gdLst>
              <a:gd name="connsiteX0" fmla="*/ 0 w 576073"/>
              <a:gd name="connsiteY0" fmla="*/ 0 h 576073"/>
              <a:gd name="connsiteX1" fmla="*/ 576073 w 576073"/>
              <a:gd name="connsiteY1" fmla="*/ 0 h 576073"/>
              <a:gd name="connsiteX2" fmla="*/ 450691 w 576073"/>
              <a:gd name="connsiteY2" fmla="*/ 125382 h 576073"/>
              <a:gd name="connsiteX3" fmla="*/ 125382 w 576073"/>
              <a:gd name="connsiteY3" fmla="*/ 125382 h 576073"/>
              <a:gd name="connsiteX4" fmla="*/ 125382 w 576073"/>
              <a:gd name="connsiteY4" fmla="*/ 450691 h 576073"/>
              <a:gd name="connsiteX5" fmla="*/ 0 w 576073"/>
              <a:gd name="connsiteY5" fmla="*/ 576073 h 576073"/>
              <a:gd name="connsiteX6" fmla="*/ 0 w 576073"/>
              <a:gd name="connsiteY6" fmla="*/ 0 h 576073"/>
              <a:gd name="connsiteX0" fmla="*/ 0 w 576073"/>
              <a:gd name="connsiteY0" fmla="*/ 0 h 576073"/>
              <a:gd name="connsiteX1" fmla="*/ 576073 w 576073"/>
              <a:gd name="connsiteY1" fmla="*/ 0 h 576073"/>
              <a:gd name="connsiteX2" fmla="*/ 450691 w 576073"/>
              <a:gd name="connsiteY2" fmla="*/ 125382 h 576073"/>
              <a:gd name="connsiteX3" fmla="*/ 180803 w 576073"/>
              <a:gd name="connsiteY3" fmla="*/ 180802 h 576073"/>
              <a:gd name="connsiteX4" fmla="*/ 125382 w 576073"/>
              <a:gd name="connsiteY4" fmla="*/ 450691 h 576073"/>
              <a:gd name="connsiteX5" fmla="*/ 0 w 576073"/>
              <a:gd name="connsiteY5" fmla="*/ 576073 h 576073"/>
              <a:gd name="connsiteX6" fmla="*/ 0 w 576073"/>
              <a:gd name="connsiteY6" fmla="*/ 0 h 576073"/>
              <a:gd name="connsiteX0" fmla="*/ 0 w 576073"/>
              <a:gd name="connsiteY0" fmla="*/ 0 h 576073"/>
              <a:gd name="connsiteX1" fmla="*/ 576073 w 576073"/>
              <a:gd name="connsiteY1" fmla="*/ 0 h 576073"/>
              <a:gd name="connsiteX2" fmla="*/ 450691 w 576073"/>
              <a:gd name="connsiteY2" fmla="*/ 125382 h 576073"/>
              <a:gd name="connsiteX3" fmla="*/ 193120 w 576073"/>
              <a:gd name="connsiteY3" fmla="*/ 180802 h 576073"/>
              <a:gd name="connsiteX4" fmla="*/ 125382 w 576073"/>
              <a:gd name="connsiteY4" fmla="*/ 450691 h 576073"/>
              <a:gd name="connsiteX5" fmla="*/ 0 w 576073"/>
              <a:gd name="connsiteY5" fmla="*/ 576073 h 576073"/>
              <a:gd name="connsiteX6" fmla="*/ 0 w 576073"/>
              <a:gd name="connsiteY6" fmla="*/ 0 h 576073"/>
              <a:gd name="connsiteX0" fmla="*/ 0 w 672374"/>
              <a:gd name="connsiteY0" fmla="*/ 0 h 576073"/>
              <a:gd name="connsiteX1" fmla="*/ 576073 w 672374"/>
              <a:gd name="connsiteY1" fmla="*/ 0 h 576073"/>
              <a:gd name="connsiteX2" fmla="*/ 672374 w 672374"/>
              <a:gd name="connsiteY2" fmla="*/ 88435 h 576073"/>
              <a:gd name="connsiteX3" fmla="*/ 193120 w 672374"/>
              <a:gd name="connsiteY3" fmla="*/ 180802 h 576073"/>
              <a:gd name="connsiteX4" fmla="*/ 125382 w 672374"/>
              <a:gd name="connsiteY4" fmla="*/ 450691 h 576073"/>
              <a:gd name="connsiteX5" fmla="*/ 0 w 672374"/>
              <a:gd name="connsiteY5" fmla="*/ 576073 h 576073"/>
              <a:gd name="connsiteX6" fmla="*/ 0 w 672374"/>
              <a:gd name="connsiteY6" fmla="*/ 0 h 576073"/>
              <a:gd name="connsiteX0" fmla="*/ 0 w 672374"/>
              <a:gd name="connsiteY0" fmla="*/ 0 h 660059"/>
              <a:gd name="connsiteX1" fmla="*/ 576073 w 672374"/>
              <a:gd name="connsiteY1" fmla="*/ 0 h 660059"/>
              <a:gd name="connsiteX2" fmla="*/ 672374 w 672374"/>
              <a:gd name="connsiteY2" fmla="*/ 88435 h 660059"/>
              <a:gd name="connsiteX3" fmla="*/ 193120 w 672374"/>
              <a:gd name="connsiteY3" fmla="*/ 180802 h 660059"/>
              <a:gd name="connsiteX4" fmla="*/ 88435 w 672374"/>
              <a:gd name="connsiteY4" fmla="*/ 660059 h 660059"/>
              <a:gd name="connsiteX5" fmla="*/ 0 w 672374"/>
              <a:gd name="connsiteY5" fmla="*/ 576073 h 660059"/>
              <a:gd name="connsiteX6" fmla="*/ 0 w 672374"/>
              <a:gd name="connsiteY6" fmla="*/ 0 h 660059"/>
              <a:gd name="connsiteX0" fmla="*/ 49264 w 721638"/>
              <a:gd name="connsiteY0" fmla="*/ 0 h 660059"/>
              <a:gd name="connsiteX1" fmla="*/ 625337 w 721638"/>
              <a:gd name="connsiteY1" fmla="*/ 0 h 660059"/>
              <a:gd name="connsiteX2" fmla="*/ 721638 w 721638"/>
              <a:gd name="connsiteY2" fmla="*/ 88435 h 660059"/>
              <a:gd name="connsiteX3" fmla="*/ 242384 w 721638"/>
              <a:gd name="connsiteY3" fmla="*/ 180802 h 660059"/>
              <a:gd name="connsiteX4" fmla="*/ 137699 w 721638"/>
              <a:gd name="connsiteY4" fmla="*/ 660059 h 660059"/>
              <a:gd name="connsiteX5" fmla="*/ 0 w 721638"/>
              <a:gd name="connsiteY5" fmla="*/ 526809 h 660059"/>
              <a:gd name="connsiteX6" fmla="*/ 49264 w 721638"/>
              <a:gd name="connsiteY6" fmla="*/ 0 h 660059"/>
              <a:gd name="connsiteX0" fmla="*/ 49264 w 721638"/>
              <a:gd name="connsiteY0" fmla="*/ 43105 h 703164"/>
              <a:gd name="connsiteX1" fmla="*/ 582231 w 721638"/>
              <a:gd name="connsiteY1" fmla="*/ 0 h 703164"/>
              <a:gd name="connsiteX2" fmla="*/ 721638 w 721638"/>
              <a:gd name="connsiteY2" fmla="*/ 131540 h 703164"/>
              <a:gd name="connsiteX3" fmla="*/ 242384 w 721638"/>
              <a:gd name="connsiteY3" fmla="*/ 223907 h 703164"/>
              <a:gd name="connsiteX4" fmla="*/ 137699 w 721638"/>
              <a:gd name="connsiteY4" fmla="*/ 703164 h 703164"/>
              <a:gd name="connsiteX5" fmla="*/ 0 w 721638"/>
              <a:gd name="connsiteY5" fmla="*/ 569914 h 703164"/>
              <a:gd name="connsiteX6" fmla="*/ 49264 w 721638"/>
              <a:gd name="connsiteY6" fmla="*/ 43105 h 70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1638" h="703164">
                <a:moveTo>
                  <a:pt x="49264" y="43105"/>
                </a:moveTo>
                <a:lnTo>
                  <a:pt x="582231" y="0"/>
                </a:lnTo>
                <a:lnTo>
                  <a:pt x="721638" y="131540"/>
                </a:lnTo>
                <a:lnTo>
                  <a:pt x="242384" y="223907"/>
                </a:lnTo>
                <a:lnTo>
                  <a:pt x="137699" y="703164"/>
                </a:lnTo>
                <a:lnTo>
                  <a:pt x="0" y="569914"/>
                </a:lnTo>
                <a:lnTo>
                  <a:pt x="49264" y="4310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113233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40FEBB-E0E8-4DEB-BEC2-0C4398B81CE4}"/>
              </a:ext>
            </a:extLst>
          </p:cNvPr>
          <p:cNvSpPr/>
          <p:nvPr/>
        </p:nvSpPr>
        <p:spPr>
          <a:xfrm>
            <a:off x="1" y="3586956"/>
            <a:ext cx="3951992" cy="25161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6F82F-BC36-494D-AAA8-CA74F1D9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UAV Subsystem – Interceptor Localization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47F70-A41E-4336-8088-D290D9484B53}"/>
              </a:ext>
            </a:extLst>
          </p:cNvPr>
          <p:cNvSpPr txBox="1"/>
          <p:nvPr/>
        </p:nvSpPr>
        <p:spPr>
          <a:xfrm>
            <a:off x="472812" y="3829361"/>
            <a:ext cx="3006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EKF with GPS Measurement Update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5A86-099A-4A67-BB82-92FDB76819D2}"/>
              </a:ext>
            </a:extLst>
          </p:cNvPr>
          <p:cNvSpPr txBox="1"/>
          <p:nvPr/>
        </p:nvSpPr>
        <p:spPr>
          <a:xfrm>
            <a:off x="4255306" y="3680615"/>
            <a:ext cx="3305221" cy="2369880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/>
              <a:t>Assumptions:</a:t>
            </a:r>
          </a:p>
          <a:p>
            <a:pPr marL="458788" indent="-230188"/>
            <a:r>
              <a:rPr lang="en-US" sz="2000" dirty="0"/>
              <a:t>Interceptor has reliable GPS; ±3 m error</a:t>
            </a:r>
          </a:p>
          <a:p>
            <a:r>
              <a:rPr lang="en-US" sz="2400" dirty="0"/>
              <a:t>Model:</a:t>
            </a:r>
          </a:p>
          <a:p>
            <a:pPr marL="458788" indent="-230188"/>
            <a:r>
              <a:rPr lang="en-US" sz="2000" dirty="0"/>
              <a:t>Unicycle motion model</a:t>
            </a:r>
            <a:endParaRPr lang="en-US" sz="2400" dirty="0"/>
          </a:p>
          <a:p>
            <a:pPr marL="458788" indent="-230188"/>
            <a:r>
              <a:rPr lang="en-US" sz="2000" dirty="0"/>
              <a:t>Measurement update based solely on GPS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4856E5-DFC5-46C6-9CB7-6A1C5D6DB699}"/>
              </a:ext>
            </a:extLst>
          </p:cNvPr>
          <p:cNvGrpSpPr/>
          <p:nvPr/>
        </p:nvGrpSpPr>
        <p:grpSpPr>
          <a:xfrm>
            <a:off x="947296" y="1560116"/>
            <a:ext cx="2057400" cy="1143000"/>
            <a:chOff x="2204097" y="1456299"/>
            <a:chExt cx="2286000" cy="13716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D90D61-03C3-4D04-B3DB-7DDF0B538709}"/>
                </a:ext>
              </a:extLst>
            </p:cNvPr>
            <p:cNvGrpSpPr/>
            <p:nvPr/>
          </p:nvGrpSpPr>
          <p:grpSpPr>
            <a:xfrm>
              <a:off x="2204097" y="1456299"/>
              <a:ext cx="2286000" cy="1371600"/>
              <a:chOff x="1332410" y="2220295"/>
              <a:chExt cx="4763589" cy="26739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EE5136-9794-484E-99F4-8DD5136F4ABE}"/>
                  </a:ext>
                </a:extLst>
              </p:cNvPr>
              <p:cNvSpPr/>
              <p:nvPr/>
            </p:nvSpPr>
            <p:spPr>
              <a:xfrm>
                <a:off x="1332410" y="2220685"/>
                <a:ext cx="4763589" cy="2673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4496FC9-7E25-4D15-8CCB-5A6502B932B0}"/>
                  </a:ext>
                </a:extLst>
              </p:cNvPr>
              <p:cNvGrpSpPr/>
              <p:nvPr/>
            </p:nvGrpSpPr>
            <p:grpSpPr>
              <a:xfrm>
                <a:off x="1336763" y="222068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27" name="Diagonal Stripe 26">
                  <a:extLst>
                    <a:ext uri="{FF2B5EF4-FFF2-40B4-BE49-F238E27FC236}">
                      <a16:creationId xmlns:a16="http://schemas.microsoft.com/office/drawing/2014/main" id="{F5B38123-D0B5-48B6-810C-5B87B0A56098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Diagonal Stripe 27">
                  <a:extLst>
                    <a:ext uri="{FF2B5EF4-FFF2-40B4-BE49-F238E27FC236}">
                      <a16:creationId xmlns:a16="http://schemas.microsoft.com/office/drawing/2014/main" id="{383EB3E7-30B2-4153-B41E-789EECADBB0B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7D31CD9-21C5-4253-8911-3F906767509E}"/>
                  </a:ext>
                </a:extLst>
              </p:cNvPr>
              <p:cNvGrpSpPr/>
              <p:nvPr/>
            </p:nvGrpSpPr>
            <p:grpSpPr>
              <a:xfrm flipV="1">
                <a:off x="1336763" y="222029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25" name="Diagonal Stripe 24">
                  <a:extLst>
                    <a:ext uri="{FF2B5EF4-FFF2-40B4-BE49-F238E27FC236}">
                      <a16:creationId xmlns:a16="http://schemas.microsoft.com/office/drawing/2014/main" id="{2E41C556-E097-4EDA-9CB1-F80F99AC558B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Diagonal Stripe 25">
                  <a:extLst>
                    <a:ext uri="{FF2B5EF4-FFF2-40B4-BE49-F238E27FC236}">
                      <a16:creationId xmlns:a16="http://schemas.microsoft.com/office/drawing/2014/main" id="{C23118D0-F23F-4782-8DB4-64966F6E2FE3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35D7360-FAAF-4691-8F8E-5C0284A1009B}"/>
                </a:ext>
              </a:extLst>
            </p:cNvPr>
            <p:cNvSpPr/>
            <p:nvPr/>
          </p:nvSpPr>
          <p:spPr>
            <a:xfrm>
              <a:off x="3255656" y="153111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393D2C-B2E6-4A1F-89AF-6A3AF9E8274B}"/>
                  </a:ext>
                </a:extLst>
              </p:cNvPr>
              <p:cNvSpPr txBox="1"/>
              <p:nvPr/>
            </p:nvSpPr>
            <p:spPr>
              <a:xfrm>
                <a:off x="7587583" y="3736084"/>
                <a:ext cx="4324957" cy="225164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+1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𝑒</m:t>
                          </m:r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−</m:t>
                          </m:r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𝐺𝑃𝑆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</a:rPr>
                                <m:t>𝑠</m:t>
                              </m:r>
                            </m:sub>
                          </m:sSub>
                        </m:sup>
                      </m:sSup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𝐺𝑃𝑆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</m:oMath>
                  </m:oMathPara>
                </a14:m>
                <a:endParaRPr lang="en-US" dirty="0"/>
              </a:p>
              <a:p>
                <a:pPr algn="ctr"/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𝑣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0,1.2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1/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𝑘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𝐺𝑃𝑆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=550 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e>
                      </m:d>
                    </m:oMath>
                  </m:oMathPara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𝑇</m:t>
                          </m:r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𝑠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=0.1 (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𝑠</m:t>
                      </m:r>
                      <m:r>
                        <a:rPr lang="en-US" i="1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𝜂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𝐺𝑃𝑆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,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𝑁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0,0.07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 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𝑚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ea typeface="Cambria Math" panose="02040503050406030204" pitchFamily="18" charset="0"/>
                </a:endParaRPr>
              </a:p>
              <a:p>
                <a:pPr algn="ctr"/>
                <a:r>
                  <a:rPr lang="en-US" b="0" dirty="0">
                    <a:ea typeface="Cambria Math" panose="02040503050406030204" pitchFamily="18" charset="0"/>
                  </a:rPr>
                  <a:t>GPS noise is modeled by a Gauss-</a:t>
                </a:r>
                <a:r>
                  <a:rPr lang="en-US" dirty="0">
                    <a:ea typeface="Cambria Math" panose="02040503050406030204" pitchFamily="18" charset="0"/>
                  </a:rPr>
                  <a:t>Markov process tuned for ~3m accuracy. </a:t>
                </a:r>
              </a:p>
            </p:txBody>
          </p:sp>
        </mc:Choice>
        <mc:Fallback xmlns=""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96393D2C-B2E6-4A1F-89AF-6A3AF9E8274B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587583" y="3736084"/>
                <a:ext cx="4324957" cy="2251642"/>
              </a:xfrm>
              <a:prstGeom prst="rect">
                <a:avLst/>
              </a:prstGeom>
              <a:blipFill>
                <a:blip r:embed="rId2"/>
                <a:stretch>
                  <a:fillRect t="-271" b="-54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A0EA3D6-4F71-4827-B9AF-2A2395B9D7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55306" y="1034909"/>
            <a:ext cx="7241952" cy="2219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51750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40FEBB-E0E8-4DEB-BEC2-0C4398B81CE4}"/>
              </a:ext>
            </a:extLst>
          </p:cNvPr>
          <p:cNvSpPr/>
          <p:nvPr/>
        </p:nvSpPr>
        <p:spPr>
          <a:xfrm>
            <a:off x="1" y="3586956"/>
            <a:ext cx="3951992" cy="25161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6F82F-BC36-494D-AAA8-CA74F1D9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UAV Subsystem – Interceptor Localization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C47F70-A41E-4336-8088-D290D9484B53}"/>
              </a:ext>
            </a:extLst>
          </p:cNvPr>
          <p:cNvSpPr txBox="1"/>
          <p:nvPr/>
        </p:nvSpPr>
        <p:spPr>
          <a:xfrm>
            <a:off x="472812" y="3829361"/>
            <a:ext cx="300636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EKF with GPS Measurement Update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A34856E5-DFC5-46C6-9CB7-6A1C5D6DB699}"/>
              </a:ext>
            </a:extLst>
          </p:cNvPr>
          <p:cNvGrpSpPr/>
          <p:nvPr/>
        </p:nvGrpSpPr>
        <p:grpSpPr>
          <a:xfrm>
            <a:off x="947296" y="1560116"/>
            <a:ext cx="2057400" cy="1143000"/>
            <a:chOff x="2204097" y="1456299"/>
            <a:chExt cx="2286000" cy="1371600"/>
          </a:xfrm>
        </p:grpSpPr>
        <p:grpSp>
          <p:nvGrpSpPr>
            <p:cNvPr id="14" name="Group 13">
              <a:extLst>
                <a:ext uri="{FF2B5EF4-FFF2-40B4-BE49-F238E27FC236}">
                  <a16:creationId xmlns:a16="http://schemas.microsoft.com/office/drawing/2014/main" id="{CFD90D61-03C3-4D04-B3DB-7DDF0B538709}"/>
                </a:ext>
              </a:extLst>
            </p:cNvPr>
            <p:cNvGrpSpPr/>
            <p:nvPr/>
          </p:nvGrpSpPr>
          <p:grpSpPr>
            <a:xfrm>
              <a:off x="2204097" y="1456299"/>
              <a:ext cx="2286000" cy="1371600"/>
              <a:chOff x="1332410" y="2220295"/>
              <a:chExt cx="4763589" cy="2673921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A2EE5136-9794-484E-99F4-8DD5136F4ABE}"/>
                  </a:ext>
                </a:extLst>
              </p:cNvPr>
              <p:cNvSpPr/>
              <p:nvPr/>
            </p:nvSpPr>
            <p:spPr>
              <a:xfrm>
                <a:off x="1332410" y="2220685"/>
                <a:ext cx="4763589" cy="2673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B4496FC9-7E25-4D15-8CCB-5A6502B932B0}"/>
                  </a:ext>
                </a:extLst>
              </p:cNvPr>
              <p:cNvGrpSpPr/>
              <p:nvPr/>
            </p:nvGrpSpPr>
            <p:grpSpPr>
              <a:xfrm>
                <a:off x="1336763" y="222068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27" name="Diagonal Stripe 26">
                  <a:extLst>
                    <a:ext uri="{FF2B5EF4-FFF2-40B4-BE49-F238E27FC236}">
                      <a16:creationId xmlns:a16="http://schemas.microsoft.com/office/drawing/2014/main" id="{F5B38123-D0B5-48B6-810C-5B87B0A56098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Diagonal Stripe 27">
                  <a:extLst>
                    <a:ext uri="{FF2B5EF4-FFF2-40B4-BE49-F238E27FC236}">
                      <a16:creationId xmlns:a16="http://schemas.microsoft.com/office/drawing/2014/main" id="{383EB3E7-30B2-4153-B41E-789EECADBB0B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B7D31CD9-21C5-4253-8911-3F906767509E}"/>
                  </a:ext>
                </a:extLst>
              </p:cNvPr>
              <p:cNvGrpSpPr/>
              <p:nvPr/>
            </p:nvGrpSpPr>
            <p:grpSpPr>
              <a:xfrm flipV="1">
                <a:off x="1336763" y="222029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25" name="Diagonal Stripe 24">
                  <a:extLst>
                    <a:ext uri="{FF2B5EF4-FFF2-40B4-BE49-F238E27FC236}">
                      <a16:creationId xmlns:a16="http://schemas.microsoft.com/office/drawing/2014/main" id="{2E41C556-E097-4EDA-9CB1-F80F99AC558B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Diagonal Stripe 25">
                  <a:extLst>
                    <a:ext uri="{FF2B5EF4-FFF2-40B4-BE49-F238E27FC236}">
                      <a16:creationId xmlns:a16="http://schemas.microsoft.com/office/drawing/2014/main" id="{C23118D0-F23F-4782-8DB4-64966F6E2FE3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435D7360-FAAF-4691-8F8E-5C0284A1009B}"/>
                </a:ext>
              </a:extLst>
            </p:cNvPr>
            <p:cNvSpPr/>
            <p:nvPr/>
          </p:nvSpPr>
          <p:spPr>
            <a:xfrm>
              <a:off x="3255656" y="153111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A669CF8-5241-4BF7-A759-25790C01F3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202" y="909550"/>
            <a:ext cx="6714542" cy="50388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B2A0874-56E8-4FB6-9F8C-E1425A69C782}"/>
              </a:ext>
            </a:extLst>
          </p:cNvPr>
          <p:cNvSpPr/>
          <p:nvPr/>
        </p:nvSpPr>
        <p:spPr>
          <a:xfrm>
            <a:off x="7094812" y="5948449"/>
            <a:ext cx="206332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GPS noise over time</a:t>
            </a:r>
          </a:p>
        </p:txBody>
      </p:sp>
    </p:spTree>
    <p:extLst>
      <p:ext uri="{BB962C8B-B14F-4D97-AF65-F5344CB8AC3E}">
        <p14:creationId xmlns:p14="http://schemas.microsoft.com/office/powerpoint/2010/main" val="142238678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08EA-94F2-43B1-ACE5-200B63A5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Results</a:t>
            </a:r>
          </a:p>
        </p:txBody>
      </p:sp>
    </p:spTree>
    <p:extLst>
      <p:ext uri="{BB962C8B-B14F-4D97-AF65-F5344CB8AC3E}">
        <p14:creationId xmlns:p14="http://schemas.microsoft.com/office/powerpoint/2010/main" val="28266867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BF2660D-DBBF-4F1F-A800-015E1074D6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Accomplishment – Scenario Simulation</a:t>
            </a:r>
          </a:p>
        </p:txBody>
      </p:sp>
      <p:pic>
        <p:nvPicPr>
          <p:cNvPr id="4" name="AutoSysVideo">
            <a:hlinkClick r:id="" action="ppaction://media"/>
            <a:extLst>
              <a:ext uri="{FF2B5EF4-FFF2-40B4-BE49-F238E27FC236}">
                <a16:creationId xmlns:a16="http://schemas.microsoft.com/office/drawing/2014/main" id="{826E4E93-EBD8-4B58-BC65-EEFCBA9D3E33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52835" y="931065"/>
            <a:ext cx="7086329" cy="5317263"/>
          </a:xfrm>
        </p:spPr>
      </p:pic>
    </p:spTree>
    <p:extLst>
      <p:ext uri="{BB962C8B-B14F-4D97-AF65-F5344CB8AC3E}">
        <p14:creationId xmlns:p14="http://schemas.microsoft.com/office/powerpoint/2010/main" val="804281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598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9A79-63F6-4E8A-8DF5-2A80EA48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127794"/>
            <a:ext cx="11825079" cy="548482"/>
          </a:xfrm>
        </p:spPr>
        <p:txBody>
          <a:bodyPr>
            <a:normAutofit fontScale="90000"/>
          </a:bodyPr>
          <a:lstStyle/>
          <a:p>
            <a:r>
              <a:rPr lang="en-US" dirty="0"/>
              <a:t>Attempted Methods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BDB67-F6C2-47B4-ACF7-A7E27A079554}"/>
              </a:ext>
            </a:extLst>
          </p:cNvPr>
          <p:cNvSpPr txBox="1"/>
          <p:nvPr/>
        </p:nvSpPr>
        <p:spPr>
          <a:xfrm>
            <a:off x="655692" y="1474618"/>
            <a:ext cx="6100001" cy="4293483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/>
              <a:t>Intruder Motion Model</a:t>
            </a:r>
          </a:p>
          <a:p>
            <a:pPr marL="687388" indent="-225425"/>
            <a:r>
              <a:rPr lang="en-US" sz="2000" dirty="0"/>
              <a:t>Intruders initially followed a speed-varying path between randomly distributed waypoints</a:t>
            </a:r>
          </a:p>
          <a:p>
            <a:pPr marL="687388" indent="-225425"/>
            <a:r>
              <a:rPr lang="en-US" sz="2000" b="1" dirty="0"/>
              <a:t>Final Method: </a:t>
            </a:r>
            <a:r>
              <a:rPr lang="en-US" sz="2000" dirty="0"/>
              <a:t>constant velocity, straight path</a:t>
            </a:r>
            <a:endParaRPr lang="en-US" sz="2000" b="1" dirty="0"/>
          </a:p>
          <a:p>
            <a:pPr>
              <a:spcBef>
                <a:spcPts val="600"/>
              </a:spcBef>
            </a:pPr>
            <a:r>
              <a:rPr lang="en-US" sz="2400" dirty="0"/>
              <a:t>Estimation Methods</a:t>
            </a:r>
          </a:p>
          <a:p>
            <a:pPr marL="458788"/>
            <a:r>
              <a:rPr lang="en-US" sz="2000" dirty="0"/>
              <a:t>Treating attackers as a stationary landmark</a:t>
            </a:r>
          </a:p>
          <a:p>
            <a:pPr marL="1141413" lvl="1" indent="-225425">
              <a:buFont typeface="Arial" panose="020B0604020202020204" pitchFamily="34" charset="0"/>
              <a:buChar char="•"/>
            </a:pPr>
            <a:r>
              <a:rPr lang="en-US" sz="2000" dirty="0"/>
              <a:t>Works well with long-range sensors</a:t>
            </a:r>
          </a:p>
          <a:p>
            <a:pPr marL="458788"/>
            <a:r>
              <a:rPr lang="en-US" sz="2000" dirty="0"/>
              <a:t>Numerical differentiation to estimate speed</a:t>
            </a:r>
          </a:p>
          <a:p>
            <a:pPr marL="1141413" lvl="1" indent="-225425">
              <a:buFont typeface="Arial" panose="020B0604020202020204" pitchFamily="34" charset="0"/>
              <a:buChar char="•"/>
            </a:pPr>
            <a:r>
              <a:rPr lang="en-US" sz="2000" dirty="0"/>
              <a:t>Less sensor and motion noise might make it possible</a:t>
            </a:r>
          </a:p>
          <a:p>
            <a:pPr marL="458788"/>
            <a:r>
              <a:rPr lang="en-US" sz="2000" dirty="0"/>
              <a:t>EKF with position and velocity state</a:t>
            </a:r>
          </a:p>
          <a:p>
            <a:pPr marL="458788"/>
            <a:r>
              <a:rPr lang="en-US" sz="2000" dirty="0"/>
              <a:t>MCL with position and velocity state</a:t>
            </a:r>
          </a:p>
          <a:p>
            <a:pPr marL="687388" indent="-228600"/>
            <a:r>
              <a:rPr lang="en-US" sz="2000" b="1" dirty="0"/>
              <a:t>Final Method:</a:t>
            </a:r>
            <a:r>
              <a:rPr lang="en-US" sz="2000" dirty="0"/>
              <a:t> MCL with assumed constant velocity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6A117B4E-91F5-48C7-B3A7-654CE4D20AB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312"/>
          <a:stretch/>
        </p:blipFill>
        <p:spPr>
          <a:xfrm>
            <a:off x="6755694" y="1474618"/>
            <a:ext cx="5061624" cy="42804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7841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739A79-63F6-4E8A-8DF5-2A80EA48B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6224" y="127794"/>
            <a:ext cx="11825079" cy="548482"/>
          </a:xfrm>
        </p:spPr>
        <p:txBody>
          <a:bodyPr>
            <a:normAutofit fontScale="90000"/>
          </a:bodyPr>
          <a:lstStyle/>
          <a:p>
            <a:r>
              <a:rPr lang="en-US" dirty="0"/>
              <a:t>Primary Takeaways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E8BDB67-F6C2-47B4-ACF7-A7E27A079554}"/>
              </a:ext>
            </a:extLst>
          </p:cNvPr>
          <p:cNvSpPr txBox="1"/>
          <p:nvPr/>
        </p:nvSpPr>
        <p:spPr>
          <a:xfrm>
            <a:off x="612149" y="1967061"/>
            <a:ext cx="5875736" cy="2923877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/>
              <a:t>Lessons Learned</a:t>
            </a:r>
          </a:p>
          <a:p>
            <a:pPr marL="687388" indent="-228600"/>
            <a:r>
              <a:rPr lang="en-US" sz="2000" dirty="0"/>
              <a:t>Moving landmarks do not introduce significant trilateration error unless closely grouped</a:t>
            </a:r>
          </a:p>
          <a:p>
            <a:pPr marL="687388" indent="-228600"/>
            <a:r>
              <a:rPr lang="en-US" sz="2000" dirty="0"/>
              <a:t>Determining the velocity of a moving target based solely on position data is very difficult</a:t>
            </a:r>
          </a:p>
          <a:p>
            <a:pPr marL="687388" indent="-228600"/>
            <a:r>
              <a:rPr lang="en-US" sz="2000" dirty="0"/>
              <a:t>Filters do not work as well when estimating states that are not directly measured</a:t>
            </a:r>
          </a:p>
          <a:p>
            <a:pPr marL="687388" indent="-228600"/>
            <a:r>
              <a:rPr lang="en-US" sz="2000" dirty="0"/>
              <a:t>MCL using assumed intruder velocity model worked well within ±5%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6B93325-1586-2243-A97C-294F7BEF24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1659" y="1589518"/>
            <a:ext cx="5208192" cy="39087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632565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820DF5-CF5E-4C4C-93B3-F1F9D2A882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Works Cited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0CA6B5-C5C0-49E4-8F76-F2A486C737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dirty="0"/>
              <a:t>Beard, R. W., &amp; McLain, T. W. (2012). </a:t>
            </a:r>
            <a:r>
              <a:rPr lang="en-US" sz="2400" i="1" dirty="0"/>
              <a:t>Small Unmanned Aircraft: Theory and Practice</a:t>
            </a:r>
            <a:r>
              <a:rPr lang="en-US" sz="2400" dirty="0"/>
              <a:t>. Pp 139. Princeton University Press.</a:t>
            </a:r>
          </a:p>
          <a:p>
            <a:pPr marL="0" indent="0">
              <a:buNone/>
            </a:pPr>
            <a:endParaRPr lang="en-US" sz="2400" dirty="0"/>
          </a:p>
          <a:p>
            <a:pPr marL="0" indent="0">
              <a:buNone/>
            </a:pPr>
            <a:r>
              <a:rPr lang="en-US" sz="2400" dirty="0"/>
              <a:t>Other self-authored works at varying stages in the publication process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96433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08EA-94F2-43B1-ACE5-200B63A5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Problem Development</a:t>
            </a:r>
          </a:p>
        </p:txBody>
      </p:sp>
    </p:spTree>
    <p:extLst>
      <p:ext uri="{BB962C8B-B14F-4D97-AF65-F5344CB8AC3E}">
        <p14:creationId xmlns:p14="http://schemas.microsoft.com/office/powerpoint/2010/main" val="1406200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F82F-BC36-494D-AAA8-CA74F1D9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Problem Summary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5A86-099A-4A67-BB82-92FDB76819D2}"/>
              </a:ext>
            </a:extLst>
          </p:cNvPr>
          <p:cNvSpPr txBox="1"/>
          <p:nvPr/>
        </p:nvSpPr>
        <p:spPr>
          <a:xfrm>
            <a:off x="1766684" y="1240261"/>
            <a:ext cx="8658631" cy="47551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828800" indent="-1828800"/>
            <a:r>
              <a:rPr lang="en-US" sz="2400" dirty="0"/>
              <a:t>Objective: 	Model a system wherein a group of networked autonomous defenders must, using only one UAV, detect, track, and intercept multiple intruding attackers.</a:t>
            </a:r>
          </a:p>
          <a:p>
            <a:pPr marL="1828800" indent="-1828800">
              <a:spcBef>
                <a:spcPts val="600"/>
              </a:spcBef>
            </a:pPr>
            <a:r>
              <a:rPr lang="en-US" sz="2400" dirty="0"/>
              <a:t>Approach: 	Use a series of modified-EKFs to estimate the locations for each of the mobile defending units and Monte-Carlo localization to estimate the projected movement of the intruders.</a:t>
            </a:r>
          </a:p>
          <a:p>
            <a:pPr marL="1828800" indent="-1828800">
              <a:spcBef>
                <a:spcPts val="600"/>
              </a:spcBef>
            </a:pPr>
            <a:r>
              <a:rPr lang="en-US" sz="2400" dirty="0"/>
              <a:t>Challenges: 	Everything is moving, including all but one of the landmarks.</a:t>
            </a:r>
          </a:p>
          <a:p>
            <a:pPr marL="1828800" indent="-1828800"/>
            <a:r>
              <a:rPr lang="en-US" sz="2400" dirty="0"/>
              <a:t>	The unknown nature of the intruders’ paths.</a:t>
            </a:r>
          </a:p>
          <a:p>
            <a:pPr marL="1828800" indent="-1828800">
              <a:spcBef>
                <a:spcPts val="600"/>
              </a:spcBef>
            </a:pPr>
            <a:r>
              <a:rPr lang="en-US" sz="2400" dirty="0"/>
              <a:t>Importance:	Autonomous warfare is the future</a:t>
            </a:r>
          </a:p>
        </p:txBody>
      </p:sp>
    </p:spTree>
    <p:extLst>
      <p:ext uri="{BB962C8B-B14F-4D97-AF65-F5344CB8AC3E}">
        <p14:creationId xmlns:p14="http://schemas.microsoft.com/office/powerpoint/2010/main" val="23591222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96F82F-BC36-494D-AAA8-CA74F1D9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Background and Motivation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7E363D0-2E28-7140-83CB-19BECD2772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4900" y="1137941"/>
            <a:ext cx="4408714" cy="3331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9C04B6B-C8AA-7149-9ADD-F58583F47F6C}"/>
              </a:ext>
            </a:extLst>
          </p:cNvPr>
          <p:cNvSpPr/>
          <p:nvPr/>
        </p:nvSpPr>
        <p:spPr>
          <a:xfrm>
            <a:off x="832496" y="4580403"/>
            <a:ext cx="5029200" cy="15033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853666-AA36-EF46-B12B-6D19F5716C9E}"/>
              </a:ext>
            </a:extLst>
          </p:cNvPr>
          <p:cNvSpPr txBox="1"/>
          <p:nvPr/>
        </p:nvSpPr>
        <p:spPr>
          <a:xfrm>
            <a:off x="1042308" y="5042068"/>
            <a:ext cx="453389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Attackers or evaders attempt to cross a border guarded by a faster defender or pursuer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A4413-3BF4-DC4D-BB94-0ECB0E5D6CF4}"/>
              </a:ext>
            </a:extLst>
          </p:cNvPr>
          <p:cNvSpPr txBox="1"/>
          <p:nvPr/>
        </p:nvSpPr>
        <p:spPr>
          <a:xfrm>
            <a:off x="1582057" y="4580403"/>
            <a:ext cx="345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Pursuit/Evasion Games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FED5BF-7A75-4849-8D93-2A73037C5AE3}"/>
              </a:ext>
            </a:extLst>
          </p:cNvPr>
          <p:cNvSpPr/>
          <p:nvPr/>
        </p:nvSpPr>
        <p:spPr>
          <a:xfrm>
            <a:off x="6325768" y="4580403"/>
            <a:ext cx="5029200" cy="1503364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7988863-C666-844B-B574-1E4C7919BF3B}"/>
              </a:ext>
            </a:extLst>
          </p:cNvPr>
          <p:cNvSpPr txBox="1"/>
          <p:nvPr/>
        </p:nvSpPr>
        <p:spPr>
          <a:xfrm>
            <a:off x="6535580" y="5042792"/>
            <a:ext cx="453389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Defending allied units protect their zone of control from invading enemy units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0CA95A5-810B-6742-A44F-C6FC5288DD63}"/>
              </a:ext>
            </a:extLst>
          </p:cNvPr>
          <p:cNvSpPr txBox="1"/>
          <p:nvPr/>
        </p:nvSpPr>
        <p:spPr>
          <a:xfrm>
            <a:off x="7075329" y="4581127"/>
            <a:ext cx="34544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Battlefield Simulations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117DE106-768D-4E61-88D8-97248BA088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822" b="5304"/>
          <a:stretch/>
        </p:blipFill>
        <p:spPr>
          <a:xfrm>
            <a:off x="6725818" y="1175829"/>
            <a:ext cx="4229100" cy="31664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508094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0F0D5DD-8043-422F-8C40-220CF798AA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The Teams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EDD4CAC3-582B-4777-967B-604E53BD484F}"/>
              </a:ext>
            </a:extLst>
          </p:cNvPr>
          <p:cNvSpPr/>
          <p:nvPr/>
        </p:nvSpPr>
        <p:spPr>
          <a:xfrm>
            <a:off x="832496" y="3111967"/>
            <a:ext cx="5029200" cy="2971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6A59B2E-8134-4B46-98C4-89662FD74372}"/>
              </a:ext>
            </a:extLst>
          </p:cNvPr>
          <p:cNvSpPr txBox="1"/>
          <p:nvPr/>
        </p:nvSpPr>
        <p:spPr>
          <a:xfrm>
            <a:off x="1066800" y="3787968"/>
            <a:ext cx="4533899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Objective: Detect and prevent any intruders from traversing their controlled zone and reaching their base.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Agents: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2 autonomous robot ground interceptors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1 autonomous UAV patroller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E3BAC99-E43C-486F-B5B1-2CD368FFF3CA}"/>
              </a:ext>
            </a:extLst>
          </p:cNvPr>
          <p:cNvSpPr txBox="1"/>
          <p:nvPr/>
        </p:nvSpPr>
        <p:spPr>
          <a:xfrm>
            <a:off x="2403566" y="3265693"/>
            <a:ext cx="181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Defenders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0A8FF70-45DC-44FB-B722-050DA3248612}"/>
              </a:ext>
            </a:extLst>
          </p:cNvPr>
          <p:cNvSpPr/>
          <p:nvPr/>
        </p:nvSpPr>
        <p:spPr>
          <a:xfrm>
            <a:off x="6310638" y="3111967"/>
            <a:ext cx="5029200" cy="2971800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0857E048-87E2-4F4A-A3EE-51D85EE2AF84}"/>
              </a:ext>
            </a:extLst>
          </p:cNvPr>
          <p:cNvSpPr txBox="1"/>
          <p:nvPr/>
        </p:nvSpPr>
        <p:spPr>
          <a:xfrm>
            <a:off x="6505575" y="3807018"/>
            <a:ext cx="461962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Objective: Traverse the defenders controlled zone and reach their base before being intercepted</a:t>
            </a:r>
          </a:p>
          <a:p>
            <a:endParaRPr lang="en-US" sz="2000" dirty="0">
              <a:solidFill>
                <a:schemeClr val="bg1">
                  <a:lumMod val="95000"/>
                </a:schemeClr>
              </a:solidFill>
            </a:endParaRP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Agents:</a:t>
            </a:r>
          </a:p>
          <a:p>
            <a:r>
              <a:rPr lang="en-US" sz="2000" dirty="0">
                <a:solidFill>
                  <a:schemeClr val="bg1">
                    <a:lumMod val="95000"/>
                  </a:schemeClr>
                </a:solidFill>
              </a:rPr>
              <a:t>2 ground intruders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8023750-8FB1-4647-8742-5FE17A892337}"/>
              </a:ext>
            </a:extLst>
          </p:cNvPr>
          <p:cNvSpPr txBox="1"/>
          <p:nvPr/>
        </p:nvSpPr>
        <p:spPr>
          <a:xfrm>
            <a:off x="7919548" y="3264868"/>
            <a:ext cx="181138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solidFill>
                  <a:schemeClr val="bg1">
                    <a:lumMod val="95000"/>
                  </a:schemeClr>
                </a:solidFill>
              </a:rPr>
              <a:t>Attackers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1C9A1A1C-4C65-4DCB-9BE6-019F1691AE76}"/>
              </a:ext>
            </a:extLst>
          </p:cNvPr>
          <p:cNvGrpSpPr/>
          <p:nvPr/>
        </p:nvGrpSpPr>
        <p:grpSpPr>
          <a:xfrm>
            <a:off x="2204097" y="1339336"/>
            <a:ext cx="2286000" cy="1371600"/>
            <a:chOff x="2204097" y="1456299"/>
            <a:chExt cx="2286000" cy="1371600"/>
          </a:xfrm>
        </p:grpSpPr>
        <p:grpSp>
          <p:nvGrpSpPr>
            <p:cNvPr id="19" name="Group 18">
              <a:extLst>
                <a:ext uri="{FF2B5EF4-FFF2-40B4-BE49-F238E27FC236}">
                  <a16:creationId xmlns:a16="http://schemas.microsoft.com/office/drawing/2014/main" id="{482342C4-3A97-4138-A090-ABC2DC10F252}"/>
                </a:ext>
              </a:extLst>
            </p:cNvPr>
            <p:cNvGrpSpPr/>
            <p:nvPr/>
          </p:nvGrpSpPr>
          <p:grpSpPr>
            <a:xfrm>
              <a:off x="2204097" y="1456299"/>
              <a:ext cx="2286000" cy="1371600"/>
              <a:chOff x="1332410" y="2220295"/>
              <a:chExt cx="4763589" cy="2673921"/>
            </a:xfrm>
          </p:grpSpPr>
          <p:sp>
            <p:nvSpPr>
              <p:cNvPr id="4" name="Rectangle 3">
                <a:extLst>
                  <a:ext uri="{FF2B5EF4-FFF2-40B4-BE49-F238E27FC236}">
                    <a16:creationId xmlns:a16="http://schemas.microsoft.com/office/drawing/2014/main" id="{834EB11E-DF3B-47A8-AB79-CA37E1318CAB}"/>
                  </a:ext>
                </a:extLst>
              </p:cNvPr>
              <p:cNvSpPr/>
              <p:nvPr/>
            </p:nvSpPr>
            <p:spPr>
              <a:xfrm>
                <a:off x="1332410" y="2220685"/>
                <a:ext cx="4763589" cy="2673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6968EDC6-A392-43B2-9FB6-DC49CDE6F3AD}"/>
                  </a:ext>
                </a:extLst>
              </p:cNvPr>
              <p:cNvGrpSpPr/>
              <p:nvPr/>
            </p:nvGrpSpPr>
            <p:grpSpPr>
              <a:xfrm>
                <a:off x="1336763" y="222068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12" name="Diagonal Stripe 11">
                  <a:extLst>
                    <a:ext uri="{FF2B5EF4-FFF2-40B4-BE49-F238E27FC236}">
                      <a16:creationId xmlns:a16="http://schemas.microsoft.com/office/drawing/2014/main" id="{89F135E0-74FB-4E16-B1ED-71A52A83BABC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4" name="Diagonal Stripe 13">
                  <a:extLst>
                    <a:ext uri="{FF2B5EF4-FFF2-40B4-BE49-F238E27FC236}">
                      <a16:creationId xmlns:a16="http://schemas.microsoft.com/office/drawing/2014/main" id="{E6E07067-41DB-4A87-ABC2-2CD9799FDD3D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14F00896-C625-4483-9BC7-63F3544AC7E7}"/>
                  </a:ext>
                </a:extLst>
              </p:cNvPr>
              <p:cNvGrpSpPr/>
              <p:nvPr/>
            </p:nvGrpSpPr>
            <p:grpSpPr>
              <a:xfrm flipV="1">
                <a:off x="1336763" y="222029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17" name="Diagonal Stripe 16">
                  <a:extLst>
                    <a:ext uri="{FF2B5EF4-FFF2-40B4-BE49-F238E27FC236}">
                      <a16:creationId xmlns:a16="http://schemas.microsoft.com/office/drawing/2014/main" id="{51669AB0-6159-4045-A9B3-8C51910E0035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8" name="Diagonal Stripe 17">
                  <a:extLst>
                    <a:ext uri="{FF2B5EF4-FFF2-40B4-BE49-F238E27FC236}">
                      <a16:creationId xmlns:a16="http://schemas.microsoft.com/office/drawing/2014/main" id="{5A7FD4EF-8F41-4F59-86F6-CEDD53373100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3" name="Oval 2">
              <a:extLst>
                <a:ext uri="{FF2B5EF4-FFF2-40B4-BE49-F238E27FC236}">
                  <a16:creationId xmlns:a16="http://schemas.microsoft.com/office/drawing/2014/main" id="{4EC8CE36-7930-4923-AF89-72D14BE63263}"/>
                </a:ext>
              </a:extLst>
            </p:cNvPr>
            <p:cNvSpPr/>
            <p:nvPr/>
          </p:nvSpPr>
          <p:spPr>
            <a:xfrm>
              <a:off x="3255656" y="153111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4A683097-7208-434B-A717-42142B6307B1}"/>
              </a:ext>
            </a:extLst>
          </p:cNvPr>
          <p:cNvGrpSpPr/>
          <p:nvPr/>
        </p:nvGrpSpPr>
        <p:grpSpPr>
          <a:xfrm>
            <a:off x="8139511" y="1322675"/>
            <a:ext cx="1371600" cy="1388261"/>
            <a:chOff x="8139511" y="1439638"/>
            <a:chExt cx="1371600" cy="1388261"/>
          </a:xfrm>
        </p:grpSpPr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86A5745D-9CF9-4394-A2B3-941A8BF002DD}"/>
                </a:ext>
              </a:extLst>
            </p:cNvPr>
            <p:cNvGrpSpPr/>
            <p:nvPr/>
          </p:nvGrpSpPr>
          <p:grpSpPr>
            <a:xfrm rot="2700000">
              <a:off x="8139511" y="1456299"/>
              <a:ext cx="1371600" cy="1371600"/>
              <a:chOff x="5534025" y="2024352"/>
              <a:chExt cx="1371600" cy="1371600"/>
            </a:xfrm>
          </p:grpSpPr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CCE61910-FC14-491A-94AE-15348FF5CD0C}"/>
                  </a:ext>
                </a:extLst>
              </p:cNvPr>
              <p:cNvSpPr/>
              <p:nvPr/>
            </p:nvSpPr>
            <p:spPr>
              <a:xfrm>
                <a:off x="5534025" y="2024552"/>
                <a:ext cx="1371600" cy="1371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30" name="Rectangle 29">
                <a:extLst>
                  <a:ext uri="{FF2B5EF4-FFF2-40B4-BE49-F238E27FC236}">
                    <a16:creationId xmlns:a16="http://schemas.microsoft.com/office/drawing/2014/main" id="{66BD7C3F-958F-4C6C-ABE2-03378518A8B0}"/>
                  </a:ext>
                </a:extLst>
              </p:cNvPr>
              <p:cNvSpPr/>
              <p:nvPr/>
            </p:nvSpPr>
            <p:spPr>
              <a:xfrm>
                <a:off x="5534025" y="2661304"/>
                <a:ext cx="1371600" cy="9789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802A53F-4B7B-4688-AB26-64559F8E8158}"/>
                  </a:ext>
                </a:extLst>
              </p:cNvPr>
              <p:cNvSpPr/>
              <p:nvPr/>
            </p:nvSpPr>
            <p:spPr>
              <a:xfrm rot="16200000">
                <a:off x="5534025" y="2661204"/>
                <a:ext cx="1371600" cy="9789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5" name="Oval 24">
              <a:extLst>
                <a:ext uri="{FF2B5EF4-FFF2-40B4-BE49-F238E27FC236}">
                  <a16:creationId xmlns:a16="http://schemas.microsoft.com/office/drawing/2014/main" id="{BD9D80B8-7C29-413F-9AE6-4E249FFB6A91}"/>
                </a:ext>
              </a:extLst>
            </p:cNvPr>
            <p:cNvSpPr/>
            <p:nvPr/>
          </p:nvSpPr>
          <p:spPr>
            <a:xfrm>
              <a:off x="8733798" y="14396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33072133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8A15-CF9E-43D1-8274-9A5A7E44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Agent Overview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A24554-9320-4E8F-B99E-8C085F61962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3" t="17723" r="23759" b="17888"/>
          <a:stretch/>
        </p:blipFill>
        <p:spPr>
          <a:xfrm>
            <a:off x="6311912" y="1071760"/>
            <a:ext cx="5325521" cy="5221337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grpSp>
        <p:nvGrpSpPr>
          <p:cNvPr id="8" name="Group 7">
            <a:extLst>
              <a:ext uri="{FF2B5EF4-FFF2-40B4-BE49-F238E27FC236}">
                <a16:creationId xmlns:a16="http://schemas.microsoft.com/office/drawing/2014/main" id="{42E09322-27D9-4881-B437-94E90D5F7AFC}"/>
              </a:ext>
            </a:extLst>
          </p:cNvPr>
          <p:cNvGrpSpPr/>
          <p:nvPr/>
        </p:nvGrpSpPr>
        <p:grpSpPr>
          <a:xfrm>
            <a:off x="507274" y="2280302"/>
            <a:ext cx="2057400" cy="1143000"/>
            <a:chOff x="2204097" y="1456299"/>
            <a:chExt cx="2286000" cy="1371600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77CC583-A673-43A4-A04B-AAC4F76AEC11}"/>
                </a:ext>
              </a:extLst>
            </p:cNvPr>
            <p:cNvGrpSpPr/>
            <p:nvPr/>
          </p:nvGrpSpPr>
          <p:grpSpPr>
            <a:xfrm>
              <a:off x="2204097" y="1456299"/>
              <a:ext cx="2286000" cy="1371600"/>
              <a:chOff x="1332410" y="2220295"/>
              <a:chExt cx="4763589" cy="2673921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A6ABF363-22CA-4132-9D17-3FB0FC3E67C0}"/>
                  </a:ext>
                </a:extLst>
              </p:cNvPr>
              <p:cNvSpPr/>
              <p:nvPr/>
            </p:nvSpPr>
            <p:spPr>
              <a:xfrm>
                <a:off x="1332410" y="2220685"/>
                <a:ext cx="4763589" cy="26735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grpSp>
            <p:nvGrpSpPr>
              <p:cNvPr id="14" name="Group 13">
                <a:extLst>
                  <a:ext uri="{FF2B5EF4-FFF2-40B4-BE49-F238E27FC236}">
                    <a16:creationId xmlns:a16="http://schemas.microsoft.com/office/drawing/2014/main" id="{C3DE0140-7076-4FD5-88DD-1251773DF865}"/>
                  </a:ext>
                </a:extLst>
              </p:cNvPr>
              <p:cNvGrpSpPr/>
              <p:nvPr/>
            </p:nvGrpSpPr>
            <p:grpSpPr>
              <a:xfrm>
                <a:off x="1336763" y="222068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18" name="Diagonal Stripe 17">
                  <a:extLst>
                    <a:ext uri="{FF2B5EF4-FFF2-40B4-BE49-F238E27FC236}">
                      <a16:creationId xmlns:a16="http://schemas.microsoft.com/office/drawing/2014/main" id="{09328BBC-0B3A-473C-B140-2F6487E9D933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9" name="Diagonal Stripe 18">
                  <a:extLst>
                    <a:ext uri="{FF2B5EF4-FFF2-40B4-BE49-F238E27FC236}">
                      <a16:creationId xmlns:a16="http://schemas.microsoft.com/office/drawing/2014/main" id="{E959356A-197F-47D0-98E8-3D29CF952C07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15" name="Group 14">
                <a:extLst>
                  <a:ext uri="{FF2B5EF4-FFF2-40B4-BE49-F238E27FC236}">
                    <a16:creationId xmlns:a16="http://schemas.microsoft.com/office/drawing/2014/main" id="{AB0E8F20-4BB5-4548-9ACB-0B9338976F98}"/>
                  </a:ext>
                </a:extLst>
              </p:cNvPr>
              <p:cNvGrpSpPr/>
              <p:nvPr/>
            </p:nvGrpSpPr>
            <p:grpSpPr>
              <a:xfrm flipV="1">
                <a:off x="1336763" y="222029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16" name="Diagonal Stripe 15">
                  <a:extLst>
                    <a:ext uri="{FF2B5EF4-FFF2-40B4-BE49-F238E27FC236}">
                      <a16:creationId xmlns:a16="http://schemas.microsoft.com/office/drawing/2014/main" id="{8300784A-2204-4BCC-9A98-C076B0D02FAE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17" name="Diagonal Stripe 16">
                  <a:extLst>
                    <a:ext uri="{FF2B5EF4-FFF2-40B4-BE49-F238E27FC236}">
                      <a16:creationId xmlns:a16="http://schemas.microsoft.com/office/drawing/2014/main" id="{35A8115E-1D44-495F-9B19-277E27861489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92A9B3A0-DC06-4B3F-A7DB-C511904D9BC1}"/>
                </a:ext>
              </a:extLst>
            </p:cNvPr>
            <p:cNvSpPr/>
            <p:nvPr/>
          </p:nvSpPr>
          <p:spPr>
            <a:xfrm>
              <a:off x="3255656" y="153111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D9790EA5-362E-4470-B649-B20CAAD2C625}"/>
              </a:ext>
            </a:extLst>
          </p:cNvPr>
          <p:cNvGrpSpPr/>
          <p:nvPr/>
        </p:nvGrpSpPr>
        <p:grpSpPr>
          <a:xfrm>
            <a:off x="501116" y="1020964"/>
            <a:ext cx="2057400" cy="1146889"/>
            <a:chOff x="507274" y="1420662"/>
            <a:chExt cx="2057400" cy="1146889"/>
          </a:xfrm>
        </p:grpSpPr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955F6D2D-2268-48D4-A501-27CAE3657C10}"/>
                </a:ext>
              </a:extLst>
            </p:cNvPr>
            <p:cNvGrpSpPr/>
            <p:nvPr/>
          </p:nvGrpSpPr>
          <p:grpSpPr>
            <a:xfrm>
              <a:off x="507274" y="1424551"/>
              <a:ext cx="2057400" cy="1143000"/>
              <a:chOff x="1645919" y="1543518"/>
              <a:chExt cx="1600200" cy="914267"/>
            </a:xfrm>
          </p:grpSpPr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09E02F85-BBCB-4A14-9FD7-DA3BD39379FC}"/>
                  </a:ext>
                </a:extLst>
              </p:cNvPr>
              <p:cNvGrpSpPr/>
              <p:nvPr/>
            </p:nvGrpSpPr>
            <p:grpSpPr>
              <a:xfrm>
                <a:off x="1645919" y="1543518"/>
                <a:ext cx="1600200" cy="914267"/>
                <a:chOff x="2204097" y="1456499"/>
                <a:chExt cx="2286000" cy="1371400"/>
              </a:xfrm>
            </p:grpSpPr>
            <p:sp>
              <p:nvSpPr>
                <p:cNvPr id="31" name="Rectangle 30">
                  <a:extLst>
                    <a:ext uri="{FF2B5EF4-FFF2-40B4-BE49-F238E27FC236}">
                      <a16:creationId xmlns:a16="http://schemas.microsoft.com/office/drawing/2014/main" id="{32948E85-5C9D-40CA-A556-EB10DA8B85E1}"/>
                    </a:ext>
                  </a:extLst>
                </p:cNvPr>
                <p:cNvSpPr/>
                <p:nvPr/>
              </p:nvSpPr>
              <p:spPr>
                <a:xfrm>
                  <a:off x="2204097" y="1456499"/>
                  <a:ext cx="2286000" cy="1371400"/>
                </a:xfrm>
                <a:prstGeom prst="rect">
                  <a:avLst/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32" name="Oval 31">
                  <a:extLst>
                    <a:ext uri="{FF2B5EF4-FFF2-40B4-BE49-F238E27FC236}">
                      <a16:creationId xmlns:a16="http://schemas.microsoft.com/office/drawing/2014/main" id="{A489798B-ACC4-49CE-9E53-F4A054F8EEA6}"/>
                    </a:ext>
                  </a:extLst>
                </p:cNvPr>
                <p:cNvSpPr/>
                <p:nvPr/>
              </p:nvSpPr>
              <p:spPr>
                <a:xfrm>
                  <a:off x="3255656" y="1531113"/>
                  <a:ext cx="182880" cy="18288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30" name="Half Frame 29">
                <a:extLst>
                  <a:ext uri="{FF2B5EF4-FFF2-40B4-BE49-F238E27FC236}">
                    <a16:creationId xmlns:a16="http://schemas.microsoft.com/office/drawing/2014/main" id="{FA522AF0-034B-4922-B5EA-7C37913DA1FA}"/>
                  </a:ext>
                </a:extLst>
              </p:cNvPr>
              <p:cNvSpPr>
                <a:spLocks/>
              </p:cNvSpPr>
              <p:nvPr/>
            </p:nvSpPr>
            <p:spPr>
              <a:xfrm rot="13500000">
                <a:off x="2157211" y="1619287"/>
                <a:ext cx="577226" cy="546905"/>
              </a:xfrm>
              <a:custGeom>
                <a:avLst/>
                <a:gdLst>
                  <a:gd name="connsiteX0" fmla="*/ 0 w 576073"/>
                  <a:gd name="connsiteY0" fmla="*/ 0 h 576073"/>
                  <a:gd name="connsiteX1" fmla="*/ 576073 w 576073"/>
                  <a:gd name="connsiteY1" fmla="*/ 0 h 576073"/>
                  <a:gd name="connsiteX2" fmla="*/ 450691 w 576073"/>
                  <a:gd name="connsiteY2" fmla="*/ 125382 h 576073"/>
                  <a:gd name="connsiteX3" fmla="*/ 125382 w 576073"/>
                  <a:gd name="connsiteY3" fmla="*/ 125382 h 576073"/>
                  <a:gd name="connsiteX4" fmla="*/ 125382 w 576073"/>
                  <a:gd name="connsiteY4" fmla="*/ 450691 h 576073"/>
                  <a:gd name="connsiteX5" fmla="*/ 0 w 576073"/>
                  <a:gd name="connsiteY5" fmla="*/ 576073 h 576073"/>
                  <a:gd name="connsiteX6" fmla="*/ 0 w 576073"/>
                  <a:gd name="connsiteY6" fmla="*/ 0 h 576073"/>
                  <a:gd name="connsiteX0" fmla="*/ 0 w 576073"/>
                  <a:gd name="connsiteY0" fmla="*/ 0 h 576073"/>
                  <a:gd name="connsiteX1" fmla="*/ 576073 w 576073"/>
                  <a:gd name="connsiteY1" fmla="*/ 0 h 576073"/>
                  <a:gd name="connsiteX2" fmla="*/ 450691 w 576073"/>
                  <a:gd name="connsiteY2" fmla="*/ 125382 h 576073"/>
                  <a:gd name="connsiteX3" fmla="*/ 180803 w 576073"/>
                  <a:gd name="connsiteY3" fmla="*/ 180802 h 576073"/>
                  <a:gd name="connsiteX4" fmla="*/ 125382 w 576073"/>
                  <a:gd name="connsiteY4" fmla="*/ 450691 h 576073"/>
                  <a:gd name="connsiteX5" fmla="*/ 0 w 576073"/>
                  <a:gd name="connsiteY5" fmla="*/ 576073 h 576073"/>
                  <a:gd name="connsiteX6" fmla="*/ 0 w 576073"/>
                  <a:gd name="connsiteY6" fmla="*/ 0 h 576073"/>
                  <a:gd name="connsiteX0" fmla="*/ 0 w 576073"/>
                  <a:gd name="connsiteY0" fmla="*/ 0 h 576073"/>
                  <a:gd name="connsiteX1" fmla="*/ 576073 w 576073"/>
                  <a:gd name="connsiteY1" fmla="*/ 0 h 576073"/>
                  <a:gd name="connsiteX2" fmla="*/ 450691 w 576073"/>
                  <a:gd name="connsiteY2" fmla="*/ 125382 h 576073"/>
                  <a:gd name="connsiteX3" fmla="*/ 193120 w 576073"/>
                  <a:gd name="connsiteY3" fmla="*/ 180802 h 576073"/>
                  <a:gd name="connsiteX4" fmla="*/ 125382 w 576073"/>
                  <a:gd name="connsiteY4" fmla="*/ 450691 h 576073"/>
                  <a:gd name="connsiteX5" fmla="*/ 0 w 576073"/>
                  <a:gd name="connsiteY5" fmla="*/ 576073 h 576073"/>
                  <a:gd name="connsiteX6" fmla="*/ 0 w 576073"/>
                  <a:gd name="connsiteY6" fmla="*/ 0 h 576073"/>
                  <a:gd name="connsiteX0" fmla="*/ 0 w 672374"/>
                  <a:gd name="connsiteY0" fmla="*/ 0 h 576073"/>
                  <a:gd name="connsiteX1" fmla="*/ 576073 w 672374"/>
                  <a:gd name="connsiteY1" fmla="*/ 0 h 576073"/>
                  <a:gd name="connsiteX2" fmla="*/ 672374 w 672374"/>
                  <a:gd name="connsiteY2" fmla="*/ 88435 h 576073"/>
                  <a:gd name="connsiteX3" fmla="*/ 193120 w 672374"/>
                  <a:gd name="connsiteY3" fmla="*/ 180802 h 576073"/>
                  <a:gd name="connsiteX4" fmla="*/ 125382 w 672374"/>
                  <a:gd name="connsiteY4" fmla="*/ 450691 h 576073"/>
                  <a:gd name="connsiteX5" fmla="*/ 0 w 672374"/>
                  <a:gd name="connsiteY5" fmla="*/ 576073 h 576073"/>
                  <a:gd name="connsiteX6" fmla="*/ 0 w 672374"/>
                  <a:gd name="connsiteY6" fmla="*/ 0 h 576073"/>
                  <a:gd name="connsiteX0" fmla="*/ 0 w 672374"/>
                  <a:gd name="connsiteY0" fmla="*/ 0 h 660059"/>
                  <a:gd name="connsiteX1" fmla="*/ 576073 w 672374"/>
                  <a:gd name="connsiteY1" fmla="*/ 0 h 660059"/>
                  <a:gd name="connsiteX2" fmla="*/ 672374 w 672374"/>
                  <a:gd name="connsiteY2" fmla="*/ 88435 h 660059"/>
                  <a:gd name="connsiteX3" fmla="*/ 193120 w 672374"/>
                  <a:gd name="connsiteY3" fmla="*/ 180802 h 660059"/>
                  <a:gd name="connsiteX4" fmla="*/ 88435 w 672374"/>
                  <a:gd name="connsiteY4" fmla="*/ 660059 h 660059"/>
                  <a:gd name="connsiteX5" fmla="*/ 0 w 672374"/>
                  <a:gd name="connsiteY5" fmla="*/ 576073 h 660059"/>
                  <a:gd name="connsiteX6" fmla="*/ 0 w 672374"/>
                  <a:gd name="connsiteY6" fmla="*/ 0 h 660059"/>
                  <a:gd name="connsiteX0" fmla="*/ 49264 w 721638"/>
                  <a:gd name="connsiteY0" fmla="*/ 0 h 660059"/>
                  <a:gd name="connsiteX1" fmla="*/ 625337 w 721638"/>
                  <a:gd name="connsiteY1" fmla="*/ 0 h 660059"/>
                  <a:gd name="connsiteX2" fmla="*/ 721638 w 721638"/>
                  <a:gd name="connsiteY2" fmla="*/ 88435 h 660059"/>
                  <a:gd name="connsiteX3" fmla="*/ 242384 w 721638"/>
                  <a:gd name="connsiteY3" fmla="*/ 180802 h 660059"/>
                  <a:gd name="connsiteX4" fmla="*/ 137699 w 721638"/>
                  <a:gd name="connsiteY4" fmla="*/ 660059 h 660059"/>
                  <a:gd name="connsiteX5" fmla="*/ 0 w 721638"/>
                  <a:gd name="connsiteY5" fmla="*/ 526809 h 660059"/>
                  <a:gd name="connsiteX6" fmla="*/ 49264 w 721638"/>
                  <a:gd name="connsiteY6" fmla="*/ 0 h 660059"/>
                  <a:gd name="connsiteX0" fmla="*/ 49264 w 721638"/>
                  <a:gd name="connsiteY0" fmla="*/ 43105 h 703164"/>
                  <a:gd name="connsiteX1" fmla="*/ 582231 w 721638"/>
                  <a:gd name="connsiteY1" fmla="*/ 0 h 703164"/>
                  <a:gd name="connsiteX2" fmla="*/ 721638 w 721638"/>
                  <a:gd name="connsiteY2" fmla="*/ 131540 h 703164"/>
                  <a:gd name="connsiteX3" fmla="*/ 242384 w 721638"/>
                  <a:gd name="connsiteY3" fmla="*/ 223907 h 703164"/>
                  <a:gd name="connsiteX4" fmla="*/ 137699 w 721638"/>
                  <a:gd name="connsiteY4" fmla="*/ 703164 h 703164"/>
                  <a:gd name="connsiteX5" fmla="*/ 0 w 721638"/>
                  <a:gd name="connsiteY5" fmla="*/ 569914 h 703164"/>
                  <a:gd name="connsiteX6" fmla="*/ 49264 w 721638"/>
                  <a:gd name="connsiteY6" fmla="*/ 43105 h 70316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</a:cxnLst>
                <a:rect l="l" t="t" r="r" b="b"/>
                <a:pathLst>
                  <a:path w="721638" h="703164">
                    <a:moveTo>
                      <a:pt x="49264" y="43105"/>
                    </a:moveTo>
                    <a:lnTo>
                      <a:pt x="582231" y="0"/>
                    </a:lnTo>
                    <a:lnTo>
                      <a:pt x="721638" y="131540"/>
                    </a:lnTo>
                    <a:lnTo>
                      <a:pt x="242384" y="223907"/>
                    </a:lnTo>
                    <a:lnTo>
                      <a:pt x="137699" y="703164"/>
                    </a:lnTo>
                    <a:lnTo>
                      <a:pt x="0" y="569914"/>
                    </a:lnTo>
                    <a:lnTo>
                      <a:pt x="49264" y="43105"/>
                    </a:ln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>
                  <a:solidFill>
                    <a:schemeClr val="tx1"/>
                  </a:solidFill>
                </a:endParaRPr>
              </a:p>
            </p:txBody>
          </p:sp>
        </p:grpSp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0FAB97AD-2FB9-4D8B-908D-24E8D43F4192}"/>
                </a:ext>
              </a:extLst>
            </p:cNvPr>
            <p:cNvGrpSpPr/>
            <p:nvPr/>
          </p:nvGrpSpPr>
          <p:grpSpPr>
            <a:xfrm>
              <a:off x="509154" y="1420662"/>
              <a:ext cx="2055520" cy="1143000"/>
              <a:chOff x="1336763" y="2220295"/>
              <a:chExt cx="4759235" cy="2673921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F0255267-9751-4B5C-9A62-FBD269CB0C8C}"/>
                  </a:ext>
                </a:extLst>
              </p:cNvPr>
              <p:cNvGrpSpPr/>
              <p:nvPr/>
            </p:nvGrpSpPr>
            <p:grpSpPr>
              <a:xfrm>
                <a:off x="1336763" y="222068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27" name="Diagonal Stripe 26">
                  <a:extLst>
                    <a:ext uri="{FF2B5EF4-FFF2-40B4-BE49-F238E27FC236}">
                      <a16:creationId xmlns:a16="http://schemas.microsoft.com/office/drawing/2014/main" id="{C226C003-A846-4008-BFAB-606D6DF40BE3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8" name="Diagonal Stripe 27">
                  <a:extLst>
                    <a:ext uri="{FF2B5EF4-FFF2-40B4-BE49-F238E27FC236}">
                      <a16:creationId xmlns:a16="http://schemas.microsoft.com/office/drawing/2014/main" id="{D36761C4-64D5-461D-A34C-EC0EF13FB95F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  <p:grpSp>
            <p:nvGrpSpPr>
              <p:cNvPr id="24" name="Group 23">
                <a:extLst>
                  <a:ext uri="{FF2B5EF4-FFF2-40B4-BE49-F238E27FC236}">
                    <a16:creationId xmlns:a16="http://schemas.microsoft.com/office/drawing/2014/main" id="{C285A1B4-7BA5-4945-A6BD-B2F31C748B06}"/>
                  </a:ext>
                </a:extLst>
              </p:cNvPr>
              <p:cNvGrpSpPr/>
              <p:nvPr/>
            </p:nvGrpSpPr>
            <p:grpSpPr>
              <a:xfrm flipV="1">
                <a:off x="1336763" y="2220295"/>
                <a:ext cx="4759235" cy="2673531"/>
                <a:chOff x="1336763" y="2220685"/>
                <a:chExt cx="4759235" cy="2673531"/>
              </a:xfrm>
            </p:grpSpPr>
            <p:sp>
              <p:nvSpPr>
                <p:cNvPr id="25" name="Diagonal Stripe 24">
                  <a:extLst>
                    <a:ext uri="{FF2B5EF4-FFF2-40B4-BE49-F238E27FC236}">
                      <a16:creationId xmlns:a16="http://schemas.microsoft.com/office/drawing/2014/main" id="{55CAEBA2-8414-4B7B-8371-22D6ED0508A6}"/>
                    </a:ext>
                  </a:extLst>
                </p:cNvPr>
                <p:cNvSpPr/>
                <p:nvPr/>
              </p:nvSpPr>
              <p:spPr>
                <a:xfrm>
                  <a:off x="1336763" y="2220685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  <p:sp>
              <p:nvSpPr>
                <p:cNvPr id="26" name="Diagonal Stripe 25">
                  <a:extLst>
                    <a:ext uri="{FF2B5EF4-FFF2-40B4-BE49-F238E27FC236}">
                      <a16:creationId xmlns:a16="http://schemas.microsoft.com/office/drawing/2014/main" id="{2B0498F7-411E-494D-944C-8C163C4F37EA}"/>
                    </a:ext>
                  </a:extLst>
                </p:cNvPr>
                <p:cNvSpPr/>
                <p:nvPr/>
              </p:nvSpPr>
              <p:spPr>
                <a:xfrm rot="10800000">
                  <a:off x="1336763" y="2229393"/>
                  <a:ext cx="4759235" cy="2664823"/>
                </a:xfrm>
                <a:prstGeom prst="diagStripe">
                  <a:avLst>
                    <a:gd name="adj" fmla="val 96198"/>
                  </a:avLst>
                </a:prstGeom>
                <a:ln>
                  <a:solidFill>
                    <a:schemeClr val="tx1"/>
                  </a:solidFill>
                </a:ln>
              </p:spPr>
              <p:style>
                <a:lnRef idx="2">
                  <a:schemeClr val="dk1">
                    <a:shade val="50000"/>
                  </a:schemeClr>
                </a:lnRef>
                <a:fillRef idx="1">
                  <a:schemeClr val="dk1"/>
                </a:fillRef>
                <a:effectRef idx="0">
                  <a:schemeClr val="dk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1"/>
                    </a:solidFill>
                  </a:endParaRPr>
                </a:p>
              </p:txBody>
            </p:sp>
          </p:grpSp>
        </p:grp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B8148612-FB88-47E2-B7D0-75E0DF5F7A1F}"/>
              </a:ext>
            </a:extLst>
          </p:cNvPr>
          <p:cNvGrpSpPr/>
          <p:nvPr/>
        </p:nvGrpSpPr>
        <p:grpSpPr>
          <a:xfrm>
            <a:off x="501116" y="3533370"/>
            <a:ext cx="2057400" cy="1143000"/>
            <a:chOff x="2204097" y="1456499"/>
            <a:chExt cx="2286000" cy="1371400"/>
          </a:xfrm>
        </p:grpSpPr>
        <p:sp>
          <p:nvSpPr>
            <p:cNvPr id="36" name="Rectangle 35">
              <a:extLst>
                <a:ext uri="{FF2B5EF4-FFF2-40B4-BE49-F238E27FC236}">
                  <a16:creationId xmlns:a16="http://schemas.microsoft.com/office/drawing/2014/main" id="{D1D5C75E-007E-4F4F-95BB-B5091C71B395}"/>
                </a:ext>
              </a:extLst>
            </p:cNvPr>
            <p:cNvSpPr/>
            <p:nvPr/>
          </p:nvSpPr>
          <p:spPr>
            <a:xfrm>
              <a:off x="2204097" y="1456499"/>
              <a:ext cx="2286000" cy="1371400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7" name="Oval 36">
              <a:extLst>
                <a:ext uri="{FF2B5EF4-FFF2-40B4-BE49-F238E27FC236}">
                  <a16:creationId xmlns:a16="http://schemas.microsoft.com/office/drawing/2014/main" id="{DFCA5A78-FEF5-4489-849D-799EC735791A}"/>
                </a:ext>
              </a:extLst>
            </p:cNvPr>
            <p:cNvSpPr/>
            <p:nvPr/>
          </p:nvSpPr>
          <p:spPr>
            <a:xfrm>
              <a:off x="3255656" y="1531113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8" name="Group 37">
            <a:extLst>
              <a:ext uri="{FF2B5EF4-FFF2-40B4-BE49-F238E27FC236}">
                <a16:creationId xmlns:a16="http://schemas.microsoft.com/office/drawing/2014/main" id="{7EC341F9-0766-486F-9763-5147CC1FA1EF}"/>
              </a:ext>
            </a:extLst>
          </p:cNvPr>
          <p:cNvGrpSpPr/>
          <p:nvPr/>
        </p:nvGrpSpPr>
        <p:grpSpPr>
          <a:xfrm>
            <a:off x="882177" y="5020709"/>
            <a:ext cx="1143000" cy="1143000"/>
            <a:chOff x="8139511" y="1439638"/>
            <a:chExt cx="1371600" cy="1388261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E1A65B55-3CEB-4361-9E9B-C243554DC1A8}"/>
                </a:ext>
              </a:extLst>
            </p:cNvPr>
            <p:cNvGrpSpPr/>
            <p:nvPr/>
          </p:nvGrpSpPr>
          <p:grpSpPr>
            <a:xfrm rot="2700000">
              <a:off x="8139511" y="1456299"/>
              <a:ext cx="1371600" cy="1371600"/>
              <a:chOff x="5534025" y="2024352"/>
              <a:chExt cx="1371600" cy="1371600"/>
            </a:xfrm>
          </p:grpSpPr>
          <p:sp>
            <p:nvSpPr>
              <p:cNvPr id="41" name="Rectangle 40">
                <a:extLst>
                  <a:ext uri="{FF2B5EF4-FFF2-40B4-BE49-F238E27FC236}">
                    <a16:creationId xmlns:a16="http://schemas.microsoft.com/office/drawing/2014/main" id="{EEA60320-D464-4192-B9B5-5A5075F9FB77}"/>
                  </a:ext>
                </a:extLst>
              </p:cNvPr>
              <p:cNvSpPr/>
              <p:nvPr/>
            </p:nvSpPr>
            <p:spPr>
              <a:xfrm>
                <a:off x="5534025" y="2024552"/>
                <a:ext cx="1371600" cy="1371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42" name="Rectangle 41">
                <a:extLst>
                  <a:ext uri="{FF2B5EF4-FFF2-40B4-BE49-F238E27FC236}">
                    <a16:creationId xmlns:a16="http://schemas.microsoft.com/office/drawing/2014/main" id="{EAFCD40E-1230-49AA-A040-8DCC4C516A5A}"/>
                  </a:ext>
                </a:extLst>
              </p:cNvPr>
              <p:cNvSpPr/>
              <p:nvPr/>
            </p:nvSpPr>
            <p:spPr>
              <a:xfrm>
                <a:off x="5534025" y="2661304"/>
                <a:ext cx="1371600" cy="9789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A62575FD-2EFC-4116-835E-0E73B05C7B65}"/>
                  </a:ext>
                </a:extLst>
              </p:cNvPr>
              <p:cNvSpPr/>
              <p:nvPr/>
            </p:nvSpPr>
            <p:spPr>
              <a:xfrm rot="16200000">
                <a:off x="5534025" y="2661204"/>
                <a:ext cx="1371600" cy="9789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40" name="Oval 39">
              <a:extLst>
                <a:ext uri="{FF2B5EF4-FFF2-40B4-BE49-F238E27FC236}">
                  <a16:creationId xmlns:a16="http://schemas.microsoft.com/office/drawing/2014/main" id="{B4944B76-E1A8-4913-99BA-C7DC58DDE7AE}"/>
                </a:ext>
              </a:extLst>
            </p:cNvPr>
            <p:cNvSpPr/>
            <p:nvPr/>
          </p:nvSpPr>
          <p:spPr>
            <a:xfrm>
              <a:off x="8733798" y="14396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42EF489A-74FA-49F0-9570-0FBB0BF4F0D5}"/>
              </a:ext>
            </a:extLst>
          </p:cNvPr>
          <p:cNvSpPr/>
          <p:nvPr/>
        </p:nvSpPr>
        <p:spPr>
          <a:xfrm>
            <a:off x="2683518" y="1078454"/>
            <a:ext cx="35095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Defenders: Base/Control Unit</a:t>
            </a:r>
          </a:p>
          <a:p>
            <a:r>
              <a:rPr lang="en-US" sz="2000" dirty="0"/>
              <a:t>Purpose: Landmark for UAV and</a:t>
            </a:r>
          </a:p>
          <a:p>
            <a:r>
              <a:rPr lang="en-US" sz="2000" dirty="0"/>
              <a:t>objective for intruders</a:t>
            </a:r>
            <a:endParaRPr lang="en-US" dirty="0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4754E16-082B-48C9-AD74-87D4F2A18A37}"/>
              </a:ext>
            </a:extLst>
          </p:cNvPr>
          <p:cNvSpPr/>
          <p:nvPr/>
        </p:nvSpPr>
        <p:spPr>
          <a:xfrm>
            <a:off x="2683518" y="2349842"/>
            <a:ext cx="350955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Defenders: Ground Interceptor</a:t>
            </a:r>
          </a:p>
          <a:p>
            <a:r>
              <a:rPr lang="en-US" sz="2000" dirty="0"/>
              <a:t>Purpose: Landmark for UAV and</a:t>
            </a:r>
          </a:p>
          <a:p>
            <a:r>
              <a:rPr lang="en-US" sz="2000" dirty="0"/>
              <a:t>intercept intruders </a:t>
            </a:r>
            <a:endParaRPr lang="en-US" dirty="0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6B06C816-4950-4E77-AD5B-827A8A6FD6CE}"/>
              </a:ext>
            </a:extLst>
          </p:cNvPr>
          <p:cNvSpPr/>
          <p:nvPr/>
        </p:nvSpPr>
        <p:spPr>
          <a:xfrm>
            <a:off x="2683518" y="3593698"/>
            <a:ext cx="3323730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Defenders: Patrol UAV</a:t>
            </a:r>
          </a:p>
          <a:p>
            <a:r>
              <a:rPr lang="en-US" sz="2000" dirty="0"/>
              <a:t>Purpose: Detect intruders and</a:t>
            </a:r>
          </a:p>
          <a:p>
            <a:r>
              <a:rPr lang="en-US" sz="2000" dirty="0"/>
              <a:t>direct interceptors</a:t>
            </a:r>
            <a:endParaRPr lang="en-US" dirty="0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B647F862-AA5C-4B4B-8A61-9414CEE98045}"/>
              </a:ext>
            </a:extLst>
          </p:cNvPr>
          <p:cNvSpPr/>
          <p:nvPr/>
        </p:nvSpPr>
        <p:spPr>
          <a:xfrm>
            <a:off x="2683518" y="5020709"/>
            <a:ext cx="3271024" cy="101566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/>
              <a:t>Attackers: Ground Intruder</a:t>
            </a:r>
          </a:p>
          <a:p>
            <a:r>
              <a:rPr lang="en-US" sz="2000" dirty="0"/>
              <a:t>Purpose: Target for defending</a:t>
            </a:r>
            <a:br>
              <a:rPr lang="en-US" sz="2000" dirty="0"/>
            </a:br>
            <a:r>
              <a:rPr lang="en-US" sz="2000" dirty="0"/>
              <a:t>UAV and interceptors</a:t>
            </a:r>
            <a:endParaRPr lang="en-US" dirty="0"/>
          </a:p>
        </p:txBody>
      </p:sp>
      <p:sp>
        <p:nvSpPr>
          <p:cNvPr id="48" name="Half Frame 29">
            <a:extLst>
              <a:ext uri="{FF2B5EF4-FFF2-40B4-BE49-F238E27FC236}">
                <a16:creationId xmlns:a16="http://schemas.microsoft.com/office/drawing/2014/main" id="{463961F2-460E-482C-B822-307F8FE55A0B}"/>
              </a:ext>
            </a:extLst>
          </p:cNvPr>
          <p:cNvSpPr>
            <a:spLocks/>
          </p:cNvSpPr>
          <p:nvPr/>
        </p:nvSpPr>
        <p:spPr>
          <a:xfrm rot="13500000">
            <a:off x="1175156" y="3649482"/>
            <a:ext cx="721637" cy="703164"/>
          </a:xfrm>
          <a:custGeom>
            <a:avLst/>
            <a:gdLst>
              <a:gd name="connsiteX0" fmla="*/ 0 w 576073"/>
              <a:gd name="connsiteY0" fmla="*/ 0 h 576073"/>
              <a:gd name="connsiteX1" fmla="*/ 576073 w 576073"/>
              <a:gd name="connsiteY1" fmla="*/ 0 h 576073"/>
              <a:gd name="connsiteX2" fmla="*/ 450691 w 576073"/>
              <a:gd name="connsiteY2" fmla="*/ 125382 h 576073"/>
              <a:gd name="connsiteX3" fmla="*/ 125382 w 576073"/>
              <a:gd name="connsiteY3" fmla="*/ 125382 h 576073"/>
              <a:gd name="connsiteX4" fmla="*/ 125382 w 576073"/>
              <a:gd name="connsiteY4" fmla="*/ 450691 h 576073"/>
              <a:gd name="connsiteX5" fmla="*/ 0 w 576073"/>
              <a:gd name="connsiteY5" fmla="*/ 576073 h 576073"/>
              <a:gd name="connsiteX6" fmla="*/ 0 w 576073"/>
              <a:gd name="connsiteY6" fmla="*/ 0 h 576073"/>
              <a:gd name="connsiteX0" fmla="*/ 0 w 576073"/>
              <a:gd name="connsiteY0" fmla="*/ 0 h 576073"/>
              <a:gd name="connsiteX1" fmla="*/ 576073 w 576073"/>
              <a:gd name="connsiteY1" fmla="*/ 0 h 576073"/>
              <a:gd name="connsiteX2" fmla="*/ 450691 w 576073"/>
              <a:gd name="connsiteY2" fmla="*/ 125382 h 576073"/>
              <a:gd name="connsiteX3" fmla="*/ 180803 w 576073"/>
              <a:gd name="connsiteY3" fmla="*/ 180802 h 576073"/>
              <a:gd name="connsiteX4" fmla="*/ 125382 w 576073"/>
              <a:gd name="connsiteY4" fmla="*/ 450691 h 576073"/>
              <a:gd name="connsiteX5" fmla="*/ 0 w 576073"/>
              <a:gd name="connsiteY5" fmla="*/ 576073 h 576073"/>
              <a:gd name="connsiteX6" fmla="*/ 0 w 576073"/>
              <a:gd name="connsiteY6" fmla="*/ 0 h 576073"/>
              <a:gd name="connsiteX0" fmla="*/ 0 w 576073"/>
              <a:gd name="connsiteY0" fmla="*/ 0 h 576073"/>
              <a:gd name="connsiteX1" fmla="*/ 576073 w 576073"/>
              <a:gd name="connsiteY1" fmla="*/ 0 h 576073"/>
              <a:gd name="connsiteX2" fmla="*/ 450691 w 576073"/>
              <a:gd name="connsiteY2" fmla="*/ 125382 h 576073"/>
              <a:gd name="connsiteX3" fmla="*/ 193120 w 576073"/>
              <a:gd name="connsiteY3" fmla="*/ 180802 h 576073"/>
              <a:gd name="connsiteX4" fmla="*/ 125382 w 576073"/>
              <a:gd name="connsiteY4" fmla="*/ 450691 h 576073"/>
              <a:gd name="connsiteX5" fmla="*/ 0 w 576073"/>
              <a:gd name="connsiteY5" fmla="*/ 576073 h 576073"/>
              <a:gd name="connsiteX6" fmla="*/ 0 w 576073"/>
              <a:gd name="connsiteY6" fmla="*/ 0 h 576073"/>
              <a:gd name="connsiteX0" fmla="*/ 0 w 672374"/>
              <a:gd name="connsiteY0" fmla="*/ 0 h 576073"/>
              <a:gd name="connsiteX1" fmla="*/ 576073 w 672374"/>
              <a:gd name="connsiteY1" fmla="*/ 0 h 576073"/>
              <a:gd name="connsiteX2" fmla="*/ 672374 w 672374"/>
              <a:gd name="connsiteY2" fmla="*/ 88435 h 576073"/>
              <a:gd name="connsiteX3" fmla="*/ 193120 w 672374"/>
              <a:gd name="connsiteY3" fmla="*/ 180802 h 576073"/>
              <a:gd name="connsiteX4" fmla="*/ 125382 w 672374"/>
              <a:gd name="connsiteY4" fmla="*/ 450691 h 576073"/>
              <a:gd name="connsiteX5" fmla="*/ 0 w 672374"/>
              <a:gd name="connsiteY5" fmla="*/ 576073 h 576073"/>
              <a:gd name="connsiteX6" fmla="*/ 0 w 672374"/>
              <a:gd name="connsiteY6" fmla="*/ 0 h 576073"/>
              <a:gd name="connsiteX0" fmla="*/ 0 w 672374"/>
              <a:gd name="connsiteY0" fmla="*/ 0 h 660059"/>
              <a:gd name="connsiteX1" fmla="*/ 576073 w 672374"/>
              <a:gd name="connsiteY1" fmla="*/ 0 h 660059"/>
              <a:gd name="connsiteX2" fmla="*/ 672374 w 672374"/>
              <a:gd name="connsiteY2" fmla="*/ 88435 h 660059"/>
              <a:gd name="connsiteX3" fmla="*/ 193120 w 672374"/>
              <a:gd name="connsiteY3" fmla="*/ 180802 h 660059"/>
              <a:gd name="connsiteX4" fmla="*/ 88435 w 672374"/>
              <a:gd name="connsiteY4" fmla="*/ 660059 h 660059"/>
              <a:gd name="connsiteX5" fmla="*/ 0 w 672374"/>
              <a:gd name="connsiteY5" fmla="*/ 576073 h 660059"/>
              <a:gd name="connsiteX6" fmla="*/ 0 w 672374"/>
              <a:gd name="connsiteY6" fmla="*/ 0 h 660059"/>
              <a:gd name="connsiteX0" fmla="*/ 49264 w 721638"/>
              <a:gd name="connsiteY0" fmla="*/ 0 h 660059"/>
              <a:gd name="connsiteX1" fmla="*/ 625337 w 721638"/>
              <a:gd name="connsiteY1" fmla="*/ 0 h 660059"/>
              <a:gd name="connsiteX2" fmla="*/ 721638 w 721638"/>
              <a:gd name="connsiteY2" fmla="*/ 88435 h 660059"/>
              <a:gd name="connsiteX3" fmla="*/ 242384 w 721638"/>
              <a:gd name="connsiteY3" fmla="*/ 180802 h 660059"/>
              <a:gd name="connsiteX4" fmla="*/ 137699 w 721638"/>
              <a:gd name="connsiteY4" fmla="*/ 660059 h 660059"/>
              <a:gd name="connsiteX5" fmla="*/ 0 w 721638"/>
              <a:gd name="connsiteY5" fmla="*/ 526809 h 660059"/>
              <a:gd name="connsiteX6" fmla="*/ 49264 w 721638"/>
              <a:gd name="connsiteY6" fmla="*/ 0 h 660059"/>
              <a:gd name="connsiteX0" fmla="*/ 49264 w 721638"/>
              <a:gd name="connsiteY0" fmla="*/ 43105 h 703164"/>
              <a:gd name="connsiteX1" fmla="*/ 582231 w 721638"/>
              <a:gd name="connsiteY1" fmla="*/ 0 h 703164"/>
              <a:gd name="connsiteX2" fmla="*/ 721638 w 721638"/>
              <a:gd name="connsiteY2" fmla="*/ 131540 h 703164"/>
              <a:gd name="connsiteX3" fmla="*/ 242384 w 721638"/>
              <a:gd name="connsiteY3" fmla="*/ 223907 h 703164"/>
              <a:gd name="connsiteX4" fmla="*/ 137699 w 721638"/>
              <a:gd name="connsiteY4" fmla="*/ 703164 h 703164"/>
              <a:gd name="connsiteX5" fmla="*/ 0 w 721638"/>
              <a:gd name="connsiteY5" fmla="*/ 569914 h 703164"/>
              <a:gd name="connsiteX6" fmla="*/ 49264 w 721638"/>
              <a:gd name="connsiteY6" fmla="*/ 43105 h 7031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21638" h="703164">
                <a:moveTo>
                  <a:pt x="49264" y="43105"/>
                </a:moveTo>
                <a:lnTo>
                  <a:pt x="582231" y="0"/>
                </a:lnTo>
                <a:lnTo>
                  <a:pt x="721638" y="131540"/>
                </a:lnTo>
                <a:lnTo>
                  <a:pt x="242384" y="223907"/>
                </a:lnTo>
                <a:lnTo>
                  <a:pt x="137699" y="703164"/>
                </a:lnTo>
                <a:lnTo>
                  <a:pt x="0" y="569914"/>
                </a:lnTo>
                <a:lnTo>
                  <a:pt x="49264" y="43105"/>
                </a:ln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906000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3508EA-94F2-43B1-ACE5-200B63A5C9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600" dirty="0"/>
              <a:t>Modeling Approach</a:t>
            </a:r>
          </a:p>
        </p:txBody>
      </p:sp>
    </p:spTree>
    <p:extLst>
      <p:ext uri="{BB962C8B-B14F-4D97-AF65-F5344CB8AC3E}">
        <p14:creationId xmlns:p14="http://schemas.microsoft.com/office/powerpoint/2010/main" val="318175894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EC8A15-CF9E-43D1-8274-9A5A7E444C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System Overview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47BB415-4961-4037-8A36-0E9AD5A4771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003" t="17723" r="23759" b="17888"/>
          <a:stretch/>
        </p:blipFill>
        <p:spPr>
          <a:xfrm>
            <a:off x="6311912" y="1071760"/>
            <a:ext cx="5325521" cy="5221337"/>
          </a:xfrm>
          <a:prstGeom prst="rect">
            <a:avLst/>
          </a:prstGeom>
          <a:ln w="28575">
            <a:solidFill>
              <a:schemeClr val="bg2">
                <a:lumMod val="10000"/>
              </a:schemeClr>
            </a:solidFill>
          </a:ln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FF0C29AA-C4E5-4274-AD2E-49A696CA87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6225" y="1875013"/>
            <a:ext cx="5819775" cy="3608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41874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940FEBB-E0E8-4DEB-BEC2-0C4398B81CE4}"/>
              </a:ext>
            </a:extLst>
          </p:cNvPr>
          <p:cNvSpPr/>
          <p:nvPr/>
        </p:nvSpPr>
        <p:spPr>
          <a:xfrm>
            <a:off x="1" y="3586956"/>
            <a:ext cx="3951992" cy="2516137"/>
          </a:xfrm>
          <a:prstGeom prst="rect">
            <a:avLst/>
          </a:prstGeom>
          <a:solidFill>
            <a:schemeClr val="accent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096F82F-BC36-494D-AAA8-CA74F1D916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Intruder Subsystem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8375A86-099A-4A67-BB82-92FDB76819D2}"/>
              </a:ext>
            </a:extLst>
          </p:cNvPr>
          <p:cNvSpPr txBox="1"/>
          <p:nvPr/>
        </p:nvSpPr>
        <p:spPr>
          <a:xfrm>
            <a:off x="4348976" y="3783195"/>
            <a:ext cx="7275055" cy="2123658"/>
          </a:xfrm>
          <a:prstGeom prst="rect">
            <a:avLst/>
          </a:prstGeom>
          <a:noFill/>
        </p:spPr>
        <p:txBody>
          <a:bodyPr wrap="square" numCol="1" rtlCol="0">
            <a:spAutoFit/>
          </a:bodyPr>
          <a:lstStyle/>
          <a:p>
            <a:r>
              <a:rPr lang="en-US" sz="2400" dirty="0"/>
              <a:t>Assumptions:</a:t>
            </a:r>
          </a:p>
          <a:p>
            <a:pPr marL="458788" indent="-230188"/>
            <a:r>
              <a:rPr lang="en-US" sz="2000" dirty="0"/>
              <a:t>Defenders do not know intruders’ path planning or movement model – intruders are only observable</a:t>
            </a:r>
          </a:p>
          <a:p>
            <a:r>
              <a:rPr lang="en-US" sz="2400" dirty="0"/>
              <a:t>Model:</a:t>
            </a:r>
          </a:p>
          <a:p>
            <a:pPr marL="458788" indent="-230188"/>
            <a:r>
              <a:rPr lang="en-US" sz="2000" dirty="0"/>
              <a:t>Moves from start position to defender base in a direct line</a:t>
            </a:r>
            <a:endParaRPr lang="en-US" sz="2400" dirty="0"/>
          </a:p>
          <a:p>
            <a:pPr marL="458788" indent="-230188"/>
            <a:r>
              <a:rPr lang="en-US" sz="2000" dirty="0"/>
              <a:t>Simple zero-acceleration model with motion noise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9E8B053B-13A3-45B1-9EB3-AD07ADE20F23}"/>
              </a:ext>
            </a:extLst>
          </p:cNvPr>
          <p:cNvGrpSpPr/>
          <p:nvPr/>
        </p:nvGrpSpPr>
        <p:grpSpPr>
          <a:xfrm>
            <a:off x="1404496" y="1560116"/>
            <a:ext cx="1143000" cy="1143000"/>
            <a:chOff x="8139511" y="1439638"/>
            <a:chExt cx="1371600" cy="1388261"/>
          </a:xfrm>
        </p:grpSpPr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958CF1C3-E0C8-44C1-83C7-45B9386F24C4}"/>
                </a:ext>
              </a:extLst>
            </p:cNvPr>
            <p:cNvGrpSpPr/>
            <p:nvPr/>
          </p:nvGrpSpPr>
          <p:grpSpPr>
            <a:xfrm rot="2700000">
              <a:off x="8139511" y="1456299"/>
              <a:ext cx="1371600" cy="1371600"/>
              <a:chOff x="5534025" y="2024352"/>
              <a:chExt cx="1371600" cy="1371600"/>
            </a:xfrm>
          </p:grpSpPr>
          <p:sp>
            <p:nvSpPr>
              <p:cNvPr id="13" name="Rectangle 12">
                <a:extLst>
                  <a:ext uri="{FF2B5EF4-FFF2-40B4-BE49-F238E27FC236}">
                    <a16:creationId xmlns:a16="http://schemas.microsoft.com/office/drawing/2014/main" id="{5F9D6D32-56EF-4E44-A0F1-8B67D96619EB}"/>
                  </a:ext>
                </a:extLst>
              </p:cNvPr>
              <p:cNvSpPr/>
              <p:nvPr/>
            </p:nvSpPr>
            <p:spPr>
              <a:xfrm>
                <a:off x="5534025" y="2024552"/>
                <a:ext cx="1371600" cy="1371400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dirty="0"/>
              </a:p>
            </p:txBody>
          </p:sp>
          <p:sp>
            <p:nvSpPr>
              <p:cNvPr id="14" name="Rectangle 13">
                <a:extLst>
                  <a:ext uri="{FF2B5EF4-FFF2-40B4-BE49-F238E27FC236}">
                    <a16:creationId xmlns:a16="http://schemas.microsoft.com/office/drawing/2014/main" id="{5D50B4D6-3362-4D0D-82DE-F0B13E3A3BF0}"/>
                  </a:ext>
                </a:extLst>
              </p:cNvPr>
              <p:cNvSpPr/>
              <p:nvPr/>
            </p:nvSpPr>
            <p:spPr>
              <a:xfrm>
                <a:off x="5534025" y="2661304"/>
                <a:ext cx="1371600" cy="9789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Rectangle 14">
                <a:extLst>
                  <a:ext uri="{FF2B5EF4-FFF2-40B4-BE49-F238E27FC236}">
                    <a16:creationId xmlns:a16="http://schemas.microsoft.com/office/drawing/2014/main" id="{777C8A3B-1BF8-451F-A6BF-88BB5F836DF3}"/>
                  </a:ext>
                </a:extLst>
              </p:cNvPr>
              <p:cNvSpPr/>
              <p:nvPr/>
            </p:nvSpPr>
            <p:spPr>
              <a:xfrm rot="16200000">
                <a:off x="5534025" y="2661204"/>
                <a:ext cx="1371600" cy="97896"/>
              </a:xfrm>
              <a:prstGeom prst="rect">
                <a:avLst/>
              </a:prstGeom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A9E96E1E-6132-4972-B4DD-5D92E1B71D21}"/>
                </a:ext>
              </a:extLst>
            </p:cNvPr>
            <p:cNvSpPr/>
            <p:nvPr/>
          </p:nvSpPr>
          <p:spPr>
            <a:xfrm>
              <a:off x="8733798" y="1439638"/>
              <a:ext cx="182880" cy="182880"/>
            </a:xfrm>
            <a:prstGeom prst="ellipse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0A79A72F-29FE-464C-95E3-490321E6610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90309" y="951147"/>
            <a:ext cx="5192602" cy="245712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30C47F70-A41E-4336-8088-D290D9484B53}"/>
              </a:ext>
            </a:extLst>
          </p:cNvPr>
          <p:cNvSpPr txBox="1"/>
          <p:nvPr/>
        </p:nvSpPr>
        <p:spPr>
          <a:xfrm>
            <a:off x="472812" y="3829361"/>
            <a:ext cx="300636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dirty="0">
                <a:solidFill>
                  <a:schemeClr val="bg1">
                    <a:lumMod val="95000"/>
                  </a:schemeClr>
                </a:solidFill>
              </a:rPr>
              <a:t>Zero-Acceleration Linear Dynamics</a:t>
            </a:r>
          </a:p>
        </p:txBody>
      </p:sp>
    </p:spTree>
    <p:extLst>
      <p:ext uri="{BB962C8B-B14F-4D97-AF65-F5344CB8AC3E}">
        <p14:creationId xmlns:p14="http://schemas.microsoft.com/office/powerpoint/2010/main" val="382544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XDL-CarstenChristensen_Template" id="{9A59865B-9D20-4F7E-AA0B-DBDFA4322410}" vid="{1ED9BB52-0CC5-4BCA-9E09-4B2B83CD183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XDL-CarstenChristensen_Template</Template>
  <TotalTime>1511</TotalTime>
  <Words>602</Words>
  <Application>Microsoft Office PowerPoint</Application>
  <PresentationFormat>Widescreen</PresentationFormat>
  <Paragraphs>114</Paragraphs>
  <Slides>18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Calibri Light</vt:lpstr>
      <vt:lpstr>Cambria Math</vt:lpstr>
      <vt:lpstr>Office Theme</vt:lpstr>
      <vt:lpstr>System Simulation of Networked Autonomous Units Tracking and Intercepting Intruders</vt:lpstr>
      <vt:lpstr>Problem Development</vt:lpstr>
      <vt:lpstr>Problem Summary</vt:lpstr>
      <vt:lpstr>Background and Motivation</vt:lpstr>
      <vt:lpstr>The Teams</vt:lpstr>
      <vt:lpstr>Agent Overview</vt:lpstr>
      <vt:lpstr>Modeling Approach</vt:lpstr>
      <vt:lpstr>System Overview</vt:lpstr>
      <vt:lpstr>Intruder Subsystem</vt:lpstr>
      <vt:lpstr>UAV Subsystem – Localization</vt:lpstr>
      <vt:lpstr>UAV Subsystem – Intruder Localization</vt:lpstr>
      <vt:lpstr>UAV Subsystem – Interceptor Localization</vt:lpstr>
      <vt:lpstr>UAV Subsystem – Interceptor Localization</vt:lpstr>
      <vt:lpstr>Modeling Results</vt:lpstr>
      <vt:lpstr>Key Accomplishment – Scenario Simulation</vt:lpstr>
      <vt:lpstr>Attempted Methods</vt:lpstr>
      <vt:lpstr>Primary Takeaways</vt:lpstr>
      <vt:lpstr>Works Cited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System Simulation of Networked Autonomous Units Tracking and Intercepting Intruders</dc:title>
  <dc:creator>Carsten Christensen</dc:creator>
  <cp:lastModifiedBy>Carsten Christensen</cp:lastModifiedBy>
  <cp:revision>45</cp:revision>
  <dcterms:created xsi:type="dcterms:W3CDTF">2019-12-13T19:16:10Z</dcterms:created>
  <dcterms:modified xsi:type="dcterms:W3CDTF">2019-12-17T20:43:20Z</dcterms:modified>
</cp:coreProperties>
</file>